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20C5D8-39A4-4356-B236-C3399B461C54}" type="datetimeFigureOut">
              <a:rPr lang="sl-SI" smtClean="0"/>
              <a:pPr/>
              <a:t>3.12.2018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5275D8-CC97-46E8-9B4B-940F80F8DCF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Povezana sli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25825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ENERGETSKA SANACIJA V  SB MURSKA SOBOTA</a:t>
            </a:r>
            <a:endParaRPr lang="sl-SI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215338" cy="15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zultat iskanja slik za financial con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66"/>
            <a:ext cx="3000359" cy="200024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FINANČNA KONSTRUKCIJA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28596" y="2643182"/>
            <a:ext cx="7467600" cy="3043246"/>
          </a:xfrm>
        </p:spPr>
        <p:txBody>
          <a:bodyPr/>
          <a:lstStyle/>
          <a:p>
            <a:r>
              <a:rPr lang="sl-SI" dirty="0" smtClean="0"/>
              <a:t>Vrednost celotne investicije energetske sanacije 6.502.900 </a:t>
            </a:r>
            <a:r>
              <a:rPr lang="sl-SI" dirty="0" err="1" smtClean="0"/>
              <a:t>eur</a:t>
            </a:r>
            <a:r>
              <a:rPr lang="sl-SI" dirty="0" smtClean="0"/>
              <a:t>; 4.830.845,40 </a:t>
            </a:r>
            <a:r>
              <a:rPr lang="sl-SI" dirty="0" err="1" smtClean="0"/>
              <a:t>eur</a:t>
            </a:r>
            <a:r>
              <a:rPr lang="sl-SI" dirty="0" smtClean="0"/>
              <a:t> nepovratnih sredstev, 1.600.000,00 </a:t>
            </a:r>
            <a:r>
              <a:rPr lang="sl-SI" dirty="0" err="1" smtClean="0"/>
              <a:t>eur</a:t>
            </a:r>
            <a:r>
              <a:rPr lang="sl-SI" dirty="0" smtClean="0"/>
              <a:t> vložek bolnišnice (dolgoročni kredit).</a:t>
            </a:r>
          </a:p>
          <a:p>
            <a:r>
              <a:rPr lang="sl-SI" dirty="0" smtClean="0"/>
              <a:t>Porabljenih 100.000 </a:t>
            </a:r>
            <a:r>
              <a:rPr lang="sl-SI" dirty="0" err="1" smtClean="0"/>
              <a:t>eur</a:t>
            </a:r>
            <a:r>
              <a:rPr lang="sl-SI" dirty="0" smtClean="0"/>
              <a:t> manj od vrednosti celotne investicije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zultat iskanja slik za prihra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57166"/>
            <a:ext cx="1905000" cy="2228850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14282" y="71414"/>
            <a:ext cx="7467600" cy="78579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PRIHRANKI ENERGETSKIH STROŠKOV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71406" y="2000240"/>
            <a:ext cx="7467600" cy="3757626"/>
          </a:xfrm>
        </p:spPr>
        <p:txBody>
          <a:bodyPr>
            <a:normAutofit/>
          </a:bodyPr>
          <a:lstStyle/>
          <a:p>
            <a:r>
              <a:rPr lang="sl-SI" dirty="0" smtClean="0"/>
              <a:t>Znatni prihranki rabe energije že takoj na začetku </a:t>
            </a:r>
          </a:p>
          <a:p>
            <a:r>
              <a:rPr lang="sl-SI" dirty="0" smtClean="0"/>
              <a:t>Vse navedeno so izkazovali vhodni podatki porabe energentov zemeljskega plina ter električne energije pred sanacijo in po sanaciji.  </a:t>
            </a:r>
          </a:p>
          <a:p>
            <a:r>
              <a:rPr lang="sl-SI" dirty="0" smtClean="0"/>
              <a:t>Prikaz primerjave podatkov porabe plina in elektrike (2010-2017):za uporabnike veliko ustreznejše razmere za delo, privarčevana sredstva pri stroških energentov porabljena za nabavo nujno potrebne iztrošene medicinske opreme.</a:t>
            </a:r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1406" y="0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PRIHRANKI ENERGETSKIH STROŠKOV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</p:nvPr>
        </p:nvGraphicFramePr>
        <p:xfrm>
          <a:off x="214282" y="2143116"/>
          <a:ext cx="7467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LETO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ZEMELJSKI PLIN m3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ELEKTRIKA </a:t>
                      </a:r>
                      <a:r>
                        <a:rPr kumimoji="0" lang="sl-SI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kWh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2010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1.646.890 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3.889.452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2011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1.454.811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4.095.014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2012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1.296.610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3.513.739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2013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1.264.692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2.184.530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2014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1.073.074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2.500.952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2015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1.181.024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2.783.137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2016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1.078.340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2.926.522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2017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840.065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3.473.689</a:t>
                      </a:r>
                      <a:endParaRPr lang="sl-SI" dirty="0"/>
                    </a:p>
                  </a:txBody>
                  <a:tcPr marL="82973" marR="82973"/>
                </a:tc>
              </a:tr>
            </a:tbl>
          </a:graphicData>
        </a:graphic>
      </p:graphicFrame>
      <p:pic>
        <p:nvPicPr>
          <p:cNvPr id="5" name="Picture 2" descr="Rezultat iskanja slik za prihra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42"/>
            <a:ext cx="1343279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PRIHRANKI ENERGETSKIH STROŠKOV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</p:nvPr>
        </p:nvGraphicFramePr>
        <p:xfrm>
          <a:off x="571472" y="2786058"/>
          <a:ext cx="7467600" cy="359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LETO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latin typeface="Times New Roman"/>
                          <a:ea typeface="Calibri"/>
                          <a:cs typeface="Times New Roman"/>
                        </a:rPr>
                        <a:t>ZEMELJSKI PLIN cena </a:t>
                      </a:r>
                      <a:endParaRPr lang="sl-SI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latin typeface="Times New Roman"/>
                          <a:ea typeface="Calibri"/>
                          <a:cs typeface="Times New Roman"/>
                        </a:rPr>
                        <a:t>ELEKTRIKA cena</a:t>
                      </a:r>
                      <a:endParaRPr lang="sl-SI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30" marR="6223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2010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663.087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363.692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2011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778.718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384.316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2012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784.725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363.325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2013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739.779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224.203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2014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627.921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216.468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2015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630.940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242.526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2016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438.399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258.427</a:t>
                      </a:r>
                      <a:endParaRPr lang="sl-SI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2017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309.523</a:t>
                      </a:r>
                      <a:endParaRPr lang="sl-SI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kumimoji="0" lang="sl-S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278.908</a:t>
                      </a:r>
                      <a:endParaRPr lang="sl-SI" dirty="0"/>
                    </a:p>
                  </a:txBody>
                  <a:tcPr marL="82973" marR="82973"/>
                </a:tc>
              </a:tr>
            </a:tbl>
          </a:graphicData>
        </a:graphic>
      </p:graphicFrame>
      <p:pic>
        <p:nvPicPr>
          <p:cNvPr id="5" name="Picture 2" descr="Rezultat iskanja slik za prihra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785794"/>
            <a:ext cx="1343279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zultat iskanja slik za prihra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343279" cy="1571636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8583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PRIHRANKI ENERGETSKIH STROŠKOV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l-SI" sz="2600" dirty="0" smtClean="0"/>
              <a:t>Padanje porabe energentov, posledično tudi stroškov porabe.</a:t>
            </a:r>
          </a:p>
          <a:p>
            <a:pPr algn="just"/>
            <a:r>
              <a:rPr lang="sl-SI" sz="2600" dirty="0" smtClean="0"/>
              <a:t>Izvedena kogeneracija: čisti zaslužek bolnišnice s kogeneracijo 658.584 </a:t>
            </a:r>
            <a:r>
              <a:rPr lang="sl-SI" sz="2600" dirty="0" err="1" smtClean="0"/>
              <a:t>eurov</a:t>
            </a:r>
            <a:r>
              <a:rPr lang="sl-SI" sz="2600" dirty="0" smtClean="0"/>
              <a:t>.</a:t>
            </a:r>
          </a:p>
          <a:p>
            <a:pPr algn="just"/>
            <a:endParaRPr lang="sl-SI" sz="2600" dirty="0" smtClean="0"/>
          </a:p>
          <a:p>
            <a:pPr algn="just">
              <a:buNone/>
            </a:pPr>
            <a:endParaRPr lang="sl-SI" sz="2600" dirty="0" smtClean="0"/>
          </a:p>
          <a:p>
            <a:pPr algn="just"/>
            <a:r>
              <a:rPr lang="sl-SI" sz="2600" dirty="0" smtClean="0"/>
              <a:t>V zadnjih 2 letih poraba električne energije začela strmo naraščati. Vzroki:povečano št. zaposlenih, povečano število obdelanih bolnikov, povečana potreba po hlajenju prostorov, povečana tržna dejavnost pranja perila, povečano št. novih aparatur, neracionalna proizvodnja električne energije s kogeneracijo.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400" dirty="0" smtClean="0"/>
              <a:t>PRIHRANKI ENERGETSKIH STROŠKOV-KOGENERACIJA</a:t>
            </a:r>
            <a:endParaRPr lang="sl-SI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282" y="500042"/>
          <a:ext cx="8715469" cy="626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541"/>
                <a:gridCol w="1491982"/>
                <a:gridCol w="1587511"/>
                <a:gridCol w="1587511"/>
                <a:gridCol w="1428759"/>
                <a:gridCol w="1254165"/>
              </a:tblGrid>
              <a:tr h="900827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       </a:t>
                      </a:r>
                      <a:r>
                        <a:rPr kumimoji="0" lang="sl-SI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LETO</a:t>
                      </a:r>
                      <a:r>
                        <a:rPr lang="sl-SI" sz="1200" dirty="0" smtClean="0"/>
                        <a:t>                                                                                                                                                                                             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PROIZVODNJA </a:t>
                      </a:r>
                      <a:r>
                        <a:rPr kumimoji="0" lang="sl-SI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EL.ENERGIJE</a:t>
                      </a:r>
                      <a:r>
                        <a:rPr kumimoji="0" lang="sl-SI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kumimoji="0" lang="sl-SI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kWh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PROIZVODNJA TOPLOTE V </a:t>
                      </a:r>
                      <a:r>
                        <a:rPr kumimoji="0" lang="sl-SI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kWh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SUBVENCIJA V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VRAČILO TROŠARINE  V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PORABA PLINA V m3</a:t>
                      </a:r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2012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412059,2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640731,53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2576,3391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143129,95</a:t>
                      </a:r>
                      <a:endParaRPr lang="sl-SI" sz="1200" dirty="0"/>
                    </a:p>
                  </a:txBody>
                  <a:tcPr/>
                </a:tc>
              </a:tr>
              <a:tr h="348620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2013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1472119,4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2592706,31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113717,4261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9445,98942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524777,19</a:t>
                      </a:r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2014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997448,6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1947766,61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126112,3251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7128,033288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391396,45</a:t>
                      </a:r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2015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1085292,8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2235850,01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133100,309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7756,026164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428529,28</a:t>
                      </a:r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2016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928625,6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2068746,73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106646,6343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7085,709228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389224,61</a:t>
                      </a:r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2017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471411,2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1021185,08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52991,33299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3916,591432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153559,17</a:t>
                      </a:r>
                      <a:endParaRPr lang="sl-SI" sz="1200" dirty="0"/>
                    </a:p>
                  </a:txBody>
                  <a:tcPr/>
                </a:tc>
              </a:tr>
              <a:tr h="3772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2018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199681,6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526029,94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22907,47315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1900,309312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103277,68</a:t>
                      </a:r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SKUPAJ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5566638,4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555.475,50 €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2.133.894,33</a:t>
                      </a:r>
                      <a:endParaRPr lang="sl-SI" sz="1200" dirty="0" smtClean="0"/>
                    </a:p>
                    <a:p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PRIHODEK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500.997,46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532.568,03 €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37.908,69 €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PRIHODEK SKUPAJ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1.512.794,82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ODHODEK VZDRŽEVANJE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42.000,00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ODHODEK PLIN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812.246,66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853.557,73 €</a:t>
                      </a:r>
                      <a:endParaRPr lang="sl-SI" sz="1200" dirty="0"/>
                    </a:p>
                  </a:txBody>
                  <a:tcPr/>
                </a:tc>
              </a:tr>
              <a:tr h="362408"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ČISTI PRIHODEK €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l-SI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658.548,16</a:t>
                      </a:r>
                      <a:r>
                        <a:rPr kumimoji="0" lang="sl-SI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1406" y="0"/>
            <a:ext cx="7467600" cy="857272"/>
          </a:xfrm>
        </p:spPr>
        <p:txBody>
          <a:bodyPr>
            <a:normAutofit/>
          </a:bodyPr>
          <a:lstStyle/>
          <a:p>
            <a:r>
              <a:rPr lang="sl-SI" dirty="0" smtClean="0"/>
              <a:t>IZKUŠNJE Z ENERGETSKO SANACIJO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214282" y="2571744"/>
            <a:ext cx="7467600" cy="3257560"/>
          </a:xfrm>
        </p:spPr>
        <p:txBody>
          <a:bodyPr>
            <a:normAutofit/>
          </a:bodyPr>
          <a:lstStyle/>
          <a:p>
            <a:r>
              <a:rPr lang="sl-SI" dirty="0" smtClean="0"/>
              <a:t>Dobre; varčno ravnanje z energijo vsakodnevna naloga.</a:t>
            </a:r>
          </a:p>
          <a:p>
            <a:r>
              <a:rPr lang="sl-SI" dirty="0" smtClean="0"/>
              <a:t>Vedno večje zahteve uporabnikov, naravni dejavniki vsakodnevni izziv. </a:t>
            </a:r>
          </a:p>
          <a:p>
            <a:r>
              <a:rPr lang="sl-SI" dirty="0" smtClean="0"/>
              <a:t>Primer hlajenja vseh Slo bolnišnic; zato v SB MS začeli s postopkom izgradnje sončne elektrarne. </a:t>
            </a:r>
          </a:p>
          <a:p>
            <a:r>
              <a:rPr lang="sl-SI" dirty="0" smtClean="0"/>
              <a:t>Potrebno iskanje rešitev, prilagajanje naravi ter finančnim trgom.</a:t>
            </a:r>
          </a:p>
          <a:p>
            <a:endParaRPr lang="sl-SI" dirty="0"/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667104" cy="157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RAZMIÅ LJA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4"/>
            <a:ext cx="1984367" cy="1984367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RAZMIŠLJANJA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"/>
          </p:nvPr>
        </p:nvSpPr>
        <p:spPr>
          <a:xfrm>
            <a:off x="357158" y="2643182"/>
            <a:ext cx="7467600" cy="4873752"/>
          </a:xfrm>
        </p:spPr>
        <p:txBody>
          <a:bodyPr/>
          <a:lstStyle/>
          <a:p>
            <a:r>
              <a:rPr lang="sl-SI" dirty="0" smtClean="0"/>
              <a:t>P</a:t>
            </a:r>
            <a:r>
              <a:rPr lang="sl-SI" dirty="0" smtClean="0"/>
              <a:t>ridobivanje </a:t>
            </a:r>
            <a:r>
              <a:rPr lang="sl-SI" dirty="0" smtClean="0"/>
              <a:t>električne energije iz sončnih </a:t>
            </a:r>
            <a:r>
              <a:rPr lang="sl-SI" dirty="0" smtClean="0"/>
              <a:t>celic</a:t>
            </a:r>
          </a:p>
          <a:p>
            <a:r>
              <a:rPr lang="sl-SI" dirty="0" smtClean="0"/>
              <a:t>Koriščenje </a:t>
            </a:r>
            <a:r>
              <a:rPr lang="sl-SI" dirty="0" smtClean="0"/>
              <a:t>toplotne energije iz globinske termalne vode.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korosect\Desktop\SLIKE BOLNICA RAZNO\slike sb ms\DSC_04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24447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SB MURSKA SOBOTA-OSNOVNI PODATKI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l-SI" sz="2000" dirty="0" smtClean="0"/>
              <a:t>Osrednja zdravstvena institucija v severovzhodnem delu Slovenije.</a:t>
            </a:r>
          </a:p>
          <a:p>
            <a:pPr algn="just"/>
            <a:r>
              <a:rPr lang="sl-SI" sz="2000" dirty="0" smtClean="0"/>
              <a:t>nudi zdravstvene storitve (akutno bolnišnično obravnavo bolnikov, specialistično ambulantno obravnavo) na sekundarni ravni, prvenstveno v Pomurju živečemu prebivalstvu pa tudi prebivalcem iz drugih regij.</a:t>
            </a:r>
          </a:p>
          <a:p>
            <a:pPr algn="just"/>
            <a:r>
              <a:rPr lang="sl-SI" sz="2000" dirty="0" smtClean="0"/>
              <a:t>Ozemeljsko pokriva 27 občin z 125.000 prebivalci.</a:t>
            </a:r>
          </a:p>
          <a:p>
            <a:pPr algn="just"/>
            <a:r>
              <a:rPr lang="sl-SI" sz="2000" dirty="0" smtClean="0"/>
              <a:t>Na letni ravni v akutno bolnišnično obravnavo sprejme preko 30.000 bolnikov, v specialističnih ambulantah pa dodatnih 200.000 bolnikov.</a:t>
            </a:r>
          </a:p>
          <a:p>
            <a:pPr algn="just"/>
            <a:r>
              <a:rPr lang="sl-SI" sz="2000" dirty="0" smtClean="0"/>
              <a:t>Skozi 125 let  razvoja se je iz majhne lokalne bolnišnice prelevila v sodobno, regijsko bolnišnico, ki se s skoraj 1.100 zaposlenimi in letnim prometom, ki dosega 50 mio EUR, uvršča med največje pomurske kolektive.</a:t>
            </a:r>
          </a:p>
          <a:p>
            <a:pPr algn="just"/>
            <a:r>
              <a:rPr lang="sl-SI" sz="2000" dirty="0" smtClean="0"/>
              <a:t>Na dan 31. 10. 2018 1074 zaposlenih; 93 zdravnikov specialistov, 63 specializantov.</a:t>
            </a:r>
          </a:p>
          <a:p>
            <a:pPr algn="just"/>
            <a:endParaRPr lang="sl-SI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zultat iskanja slik za ENERGETSKA SANAC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42"/>
            <a:ext cx="2476500" cy="2476501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/>
              <a:t>IDEJA O ENERGETSKI SANACIJI SLOVENSKIH BOLNIŠNIC</a:t>
            </a:r>
            <a:endParaRPr lang="sl-SI" sz="3600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500034" y="2643182"/>
            <a:ext cx="7467600" cy="3357586"/>
          </a:xfrm>
        </p:spPr>
        <p:txBody>
          <a:bodyPr>
            <a:normAutofit/>
          </a:bodyPr>
          <a:lstStyle/>
          <a:p>
            <a:r>
              <a:rPr lang="sl-SI" sz="2000" dirty="0" smtClean="0"/>
              <a:t>Načrtovanje energetske sanacije bolnišnic  sega v leto 2008.</a:t>
            </a:r>
          </a:p>
          <a:p>
            <a:r>
              <a:rPr lang="sl-SI" sz="2000" dirty="0" smtClean="0"/>
              <a:t>Ugotovitev, da so energetske potrebe bolnišnic z vsakim dnem večje (povečane potrebe, neracionalna raba). </a:t>
            </a:r>
          </a:p>
          <a:p>
            <a:r>
              <a:rPr lang="sl-SI" sz="2000" dirty="0" smtClean="0"/>
              <a:t>Odločitev SB MS, da pristopi skupaj z ostalimi Slo bolnišnicami k celostnemu saniranju  svojih energetskih potreb. </a:t>
            </a:r>
          </a:p>
          <a:p>
            <a:r>
              <a:rPr lang="sl-SI" sz="2000" dirty="0" smtClean="0"/>
              <a:t>Osnova za pristop k projektu je energetski pregled (neprimerna, potratna rabo energije; toplotne in električne energije).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52"/>
            <a:ext cx="1987533" cy="1987534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2844" y="0"/>
            <a:ext cx="7467600" cy="1143000"/>
          </a:xfrm>
        </p:spPr>
        <p:txBody>
          <a:bodyPr/>
          <a:lstStyle/>
          <a:p>
            <a:r>
              <a:rPr lang="sl-SI" dirty="0" smtClean="0"/>
              <a:t>ENERGETESKI PREGLED V SB MS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7467600" cy="4873752"/>
          </a:xfrm>
        </p:spPr>
        <p:txBody>
          <a:bodyPr>
            <a:normAutofit fontScale="77500" lnSpcReduction="20000"/>
          </a:bodyPr>
          <a:lstStyle/>
          <a:p>
            <a:r>
              <a:rPr lang="sl-SI" sz="2600" dirty="0" smtClean="0"/>
              <a:t>Ogrevalni sistemi niso ločeni na severno in južno vejo.</a:t>
            </a:r>
          </a:p>
          <a:p>
            <a:r>
              <a:rPr lang="sl-SI" sz="2600" dirty="0" smtClean="0"/>
              <a:t>Starejši objekti brez ustrezne  toplotne izolacije, neprimerne fasade.</a:t>
            </a:r>
          </a:p>
          <a:p>
            <a:r>
              <a:rPr lang="sl-SI" sz="2600" dirty="0" smtClean="0"/>
              <a:t>Okna brez tesnil.</a:t>
            </a:r>
          </a:p>
          <a:p>
            <a:r>
              <a:rPr lang="sl-SI" sz="2600" dirty="0" smtClean="0"/>
              <a:t>Ponekod celo enojne zasteklitve.</a:t>
            </a:r>
          </a:p>
          <a:p>
            <a:r>
              <a:rPr lang="sl-SI" sz="2600" dirty="0" smtClean="0"/>
              <a:t>Stavbno pohištvo v vseh starih objektih dotrajano.</a:t>
            </a:r>
          </a:p>
          <a:p>
            <a:r>
              <a:rPr lang="sl-SI" sz="2600" dirty="0" smtClean="0"/>
              <a:t>Visoki stroški proizvodnje toplotne energije.</a:t>
            </a:r>
          </a:p>
          <a:p>
            <a:r>
              <a:rPr lang="sl-SI" sz="2600" dirty="0" smtClean="0"/>
              <a:t>Na radiatorjih navadni ventili, termostatskih ventilov večinoma ni.</a:t>
            </a:r>
          </a:p>
          <a:p>
            <a:r>
              <a:rPr lang="sl-SI" sz="2600" dirty="0" smtClean="0"/>
              <a:t>Veliko lokalnih klimatskih naprav, potrošijo veliko grelne, hladilne in električne energije.</a:t>
            </a:r>
          </a:p>
          <a:p>
            <a:r>
              <a:rPr lang="sl-SI" sz="2600" dirty="0" err="1" smtClean="0"/>
              <a:t>Rekuperacija</a:t>
            </a:r>
            <a:r>
              <a:rPr lang="sl-SI" sz="2600" dirty="0" smtClean="0"/>
              <a:t> vgrajena samo v nekaterih </a:t>
            </a:r>
            <a:r>
              <a:rPr lang="sl-SI" sz="2600" dirty="0" err="1" smtClean="0"/>
              <a:t>klimatih</a:t>
            </a:r>
            <a:r>
              <a:rPr lang="sl-SI" sz="2600" dirty="0" smtClean="0"/>
              <a:t>.</a:t>
            </a:r>
          </a:p>
          <a:p>
            <a:r>
              <a:rPr lang="sl-SI" sz="2600" dirty="0" smtClean="0"/>
              <a:t>Večina </a:t>
            </a:r>
            <a:r>
              <a:rPr lang="sl-SI" sz="2600" dirty="0" err="1" smtClean="0"/>
              <a:t>klimatov</a:t>
            </a:r>
            <a:r>
              <a:rPr lang="sl-SI" sz="2600" dirty="0" smtClean="0"/>
              <a:t> zastarelih,potratnih.</a:t>
            </a:r>
          </a:p>
          <a:p>
            <a:r>
              <a:rPr lang="sl-SI" sz="2600" dirty="0" smtClean="0"/>
              <a:t>Razsvetljava večinoma stara,neučinkovita.</a:t>
            </a:r>
          </a:p>
          <a:p>
            <a:r>
              <a:rPr lang="sl-SI" sz="2600" dirty="0" smtClean="0"/>
              <a:t>Električna konica izredno visoka.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zultat iskanja slik za PRIPRAVA DOKUMENTACI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346933" cy="2214554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2844" y="0"/>
            <a:ext cx="7467600" cy="1143000"/>
          </a:xfrm>
        </p:spPr>
        <p:txBody>
          <a:bodyPr/>
          <a:lstStyle/>
          <a:p>
            <a:r>
              <a:rPr lang="sl-SI" dirty="0" smtClean="0"/>
              <a:t>PRIPRAVA, DOKUMENTACIJA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357158" y="2357430"/>
            <a:ext cx="7467600" cy="43291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l-SI" sz="2600" dirty="0" smtClean="0"/>
              <a:t>Na podlagi energetskega pregleda napisana projektna naloga (smernice energetske sanacije).</a:t>
            </a:r>
          </a:p>
          <a:p>
            <a:pPr algn="just"/>
            <a:r>
              <a:rPr lang="sl-SI" sz="2600" dirty="0" smtClean="0"/>
              <a:t>Projektna naloga kot osnova javnega razpisa pridobitve izvajalca projektne dokumentacije. </a:t>
            </a:r>
          </a:p>
          <a:p>
            <a:pPr algn="just"/>
            <a:r>
              <a:rPr lang="sl-SI" sz="2600" dirty="0" smtClean="0"/>
              <a:t>Izvajalec projektne dokumentacije izvedel:idejni projekt IDP, projekti za pridobitev gradbenega dovoljenja PGD, projekti za izvedbo PZI z ločenim natančnim popisom količin materiala in opreme ter z projektantsko oceno vrednosti materiala in del, na podlagi </a:t>
            </a:r>
            <a:r>
              <a:rPr lang="sl-SI" sz="2600" dirty="0" err="1" smtClean="0"/>
              <a:t>predizmer</a:t>
            </a:r>
            <a:r>
              <a:rPr lang="sl-SI" sz="2600" dirty="0" smtClean="0"/>
              <a:t>, enotnih cen in skupno rekapitulacijo. </a:t>
            </a:r>
          </a:p>
          <a:p>
            <a:pPr>
              <a:buNone/>
            </a:pPr>
            <a:r>
              <a:rPr lang="sl-SI" sz="2800" dirty="0" smtClean="0"/>
              <a:t> </a:t>
            </a:r>
            <a:endParaRPr lang="sl-SI" sz="2400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korosect\Desktop\SLIKE BOLNICA RAZNO\ENERGETSKA SANACIJA\aa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00108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2844" y="0"/>
            <a:ext cx="7467600" cy="857232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ZAČETEK SANACIJE, IZBOR IZVAJALCA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285720" y="3071810"/>
            <a:ext cx="7467600" cy="3659330"/>
          </a:xfrm>
        </p:spPr>
        <p:txBody>
          <a:bodyPr>
            <a:normAutofit/>
          </a:bodyPr>
          <a:lstStyle/>
          <a:p>
            <a:r>
              <a:rPr lang="sl-SI" dirty="0" smtClean="0"/>
              <a:t>Po uspešni izvedbi javnega razpisa ustanovljen projektni svet.</a:t>
            </a:r>
          </a:p>
          <a:p>
            <a:r>
              <a:rPr lang="sl-SI" dirty="0" smtClean="0"/>
              <a:t>Po uspešni potrditvi projektov izveden javni razpis pridobitve izvajalca energetske sanacije l. 2011. Javni razpis ponovljen (cenovno neprimerno visoka </a:t>
            </a:r>
          </a:p>
          <a:p>
            <a:r>
              <a:rPr lang="sl-SI" dirty="0" smtClean="0"/>
              <a:t>Ponovljeni razpis izveden po sklopih, ločen pogodbe z izvajalci (2011): strojne instalacije, </a:t>
            </a:r>
            <a:r>
              <a:rPr lang="sl-SI" dirty="0" err="1" smtClean="0"/>
              <a:t>elektro</a:t>
            </a:r>
            <a:r>
              <a:rPr lang="sl-SI" dirty="0" smtClean="0"/>
              <a:t> instalacije, zamenjava stavbnega pohištva, izvedba gradbenih del fasade, strehe itd.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-857288" y="-71462"/>
            <a:ext cx="7467600" cy="1143000"/>
          </a:xfrm>
        </p:spPr>
        <p:txBody>
          <a:bodyPr/>
          <a:lstStyle/>
          <a:p>
            <a:pPr algn="ctr"/>
            <a:r>
              <a:rPr lang="sl-SI" dirty="0" smtClean="0"/>
              <a:t>POTEK SANACIJE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dirty="0" smtClean="0"/>
              <a:t> </a:t>
            </a:r>
          </a:p>
          <a:p>
            <a:pPr algn="just"/>
            <a:r>
              <a:rPr lang="sl-SI" dirty="0" smtClean="0"/>
              <a:t>1. energetska sanacija objektov (okna, fasade, strehe)</a:t>
            </a:r>
          </a:p>
          <a:p>
            <a:pPr algn="just"/>
            <a:r>
              <a:rPr lang="sl-SI" dirty="0" smtClean="0"/>
              <a:t>2. sanacija ogrevalnih naprav, napeljav in opreme (ogrevala, </a:t>
            </a:r>
            <a:r>
              <a:rPr lang="sl-SI" dirty="0" err="1" smtClean="0"/>
              <a:t>klimati</a:t>
            </a:r>
            <a:r>
              <a:rPr lang="sl-SI" dirty="0" smtClean="0"/>
              <a:t>, </a:t>
            </a:r>
            <a:r>
              <a:rPr lang="sl-SI" dirty="0" err="1" smtClean="0"/>
              <a:t>rekuperacije</a:t>
            </a:r>
            <a:r>
              <a:rPr lang="sl-SI" dirty="0" smtClean="0"/>
              <a:t>,regulacije, toplotne postaje)</a:t>
            </a:r>
          </a:p>
          <a:p>
            <a:pPr algn="just"/>
            <a:r>
              <a:rPr lang="sl-SI" dirty="0" smtClean="0"/>
              <a:t>3. vgradnja sistemov in naprav za izrabo obnovljivih virov (solarni sistem za ogrevanje sanitarne tople vode, priklop kotlovnice na zunanji vir toplote iz sosednje </a:t>
            </a:r>
            <a:r>
              <a:rPr lang="sl-SI" dirty="0" err="1" smtClean="0"/>
              <a:t>bioplinarne</a:t>
            </a:r>
            <a:r>
              <a:rPr lang="sl-SI" dirty="0" smtClean="0"/>
              <a:t> Jezera)</a:t>
            </a:r>
          </a:p>
          <a:p>
            <a:pPr algn="just"/>
            <a:r>
              <a:rPr lang="sl-SI" dirty="0" smtClean="0"/>
              <a:t>4. vgradnja sistema </a:t>
            </a:r>
            <a:r>
              <a:rPr lang="sl-SI" dirty="0" err="1" smtClean="0"/>
              <a:t>trigeneracije</a:t>
            </a:r>
            <a:r>
              <a:rPr lang="sl-SI" dirty="0" smtClean="0"/>
              <a:t> (</a:t>
            </a:r>
            <a:r>
              <a:rPr lang="sl-SI" dirty="0" err="1" smtClean="0"/>
              <a:t>kogeneratorja</a:t>
            </a:r>
            <a:r>
              <a:rPr lang="sl-SI" dirty="0" smtClean="0"/>
              <a:t>, absorpcijska hladilnika) in vključitev v obstoječe sisteme ogrevanja, hlajenja in oskrbe z električno energijo</a:t>
            </a:r>
          </a:p>
          <a:p>
            <a:pPr algn="just"/>
            <a:r>
              <a:rPr lang="sl-SI" dirty="0" smtClean="0"/>
              <a:t>5. nadgradnja sistemov z učinkovitim računalniškim vodenjem in nadzorom vseh energetskih naprav .</a:t>
            </a:r>
          </a:p>
          <a:p>
            <a:endParaRPr lang="sl-SI" dirty="0"/>
          </a:p>
        </p:txBody>
      </p:sp>
      <p:pic>
        <p:nvPicPr>
          <p:cNvPr id="4" name="Slika 3" descr="C:\Users\korosect\Desktop\SLIKE BOLNICA RAZNO\ENERGETSKA SANACIJA\DDSD 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2852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1406" y="285728"/>
            <a:ext cx="65436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PORAJAJOČA VPRAŠANJA V POSTOPKU ENERGETSKE SANACIJE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357158" y="2786058"/>
            <a:ext cx="7467600" cy="3328998"/>
          </a:xfrm>
        </p:spPr>
        <p:txBody>
          <a:bodyPr/>
          <a:lstStyle/>
          <a:p>
            <a:r>
              <a:rPr lang="sl-SI" dirty="0" smtClean="0"/>
              <a:t>Izvedba tehničnih </a:t>
            </a:r>
            <a:r>
              <a:rPr lang="sl-SI" dirty="0" err="1" smtClean="0"/>
              <a:t>detajlev</a:t>
            </a:r>
            <a:r>
              <a:rPr lang="sl-SI" dirty="0" smtClean="0"/>
              <a:t> oken.</a:t>
            </a:r>
          </a:p>
          <a:p>
            <a:r>
              <a:rPr lang="sl-SI" dirty="0" smtClean="0"/>
              <a:t>Izvedba tehničnih </a:t>
            </a:r>
            <a:r>
              <a:rPr lang="sl-SI" dirty="0" err="1" smtClean="0"/>
              <a:t>detajlev</a:t>
            </a:r>
            <a:r>
              <a:rPr lang="sl-SI" dirty="0" smtClean="0"/>
              <a:t> fasad.</a:t>
            </a:r>
          </a:p>
          <a:p>
            <a:r>
              <a:rPr lang="sl-SI" dirty="0" smtClean="0"/>
              <a:t>Izvedba strojnih instalacij dviga tlaka plinovoda.</a:t>
            </a:r>
          </a:p>
          <a:p>
            <a:r>
              <a:rPr lang="sl-SI" dirty="0" smtClean="0"/>
              <a:t>Težave z umestitvijo hladilnih stolpov.</a:t>
            </a:r>
          </a:p>
          <a:p>
            <a:r>
              <a:rPr lang="sl-SI" dirty="0" smtClean="0"/>
              <a:t>Ogromno drobnih težav ter koordinacij med uporabniki ter izvajalci</a:t>
            </a:r>
          </a:p>
          <a:p>
            <a:r>
              <a:rPr lang="sl-SI" dirty="0" smtClean="0"/>
              <a:t>zahteve izvajalcev po dodatnih plačilih .</a:t>
            </a:r>
          </a:p>
          <a:p>
            <a:endParaRPr lang="sl-SI" dirty="0"/>
          </a:p>
        </p:txBody>
      </p:sp>
      <p:pic>
        <p:nvPicPr>
          <p:cNvPr id="9218" name="Picture 2" descr="Rezultat iskanja slik za vpraÅ¡a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sl-SI" dirty="0" smtClean="0"/>
              <a:t>KONČANJE PROJEKTA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"/>
          </p:nvPr>
        </p:nvSpPr>
        <p:spPr>
          <a:xfrm>
            <a:off x="357158" y="3429000"/>
            <a:ext cx="7467600" cy="4873752"/>
          </a:xfrm>
        </p:spPr>
        <p:txBody>
          <a:bodyPr/>
          <a:lstStyle/>
          <a:p>
            <a:pPr algn="just"/>
            <a:r>
              <a:rPr lang="sl-SI" dirty="0" smtClean="0"/>
              <a:t>Primopredaja izvedenih del predana postopoma, zadnja predaja strojno instalacijskih del  izvedena 6. 9. 2012 in za ta datum se smatra konec izvedbe vseh del. </a:t>
            </a:r>
          </a:p>
          <a:p>
            <a:pPr algn="just"/>
            <a:r>
              <a:rPr lang="sl-SI" dirty="0" smtClean="0"/>
              <a:t>Po izvedbenem delu spremljanje rabe energije oz. energetski </a:t>
            </a:r>
            <a:r>
              <a:rPr lang="sl-SI" dirty="0" err="1" smtClean="0"/>
              <a:t>monitoring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 descr="C:\Users\korosect\Desktop\SLIKE BOLNICA RAZNO\ENERGETSKA SANACIJA\aa 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:\Users\korosect\Desktop\SLIKE BOLNICA RAZNO\ENERGETSKA SANACIJA\SSNN 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Po meri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901</Words>
  <Application>Microsoft Office PowerPoint</Application>
  <PresentationFormat>Diaprojekcija na zaslonu (4:3)</PresentationFormat>
  <Paragraphs>195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Altana</vt:lpstr>
      <vt:lpstr>   ENERGETSKA SANACIJA V  SB MURSKA SOBOTA</vt:lpstr>
      <vt:lpstr>SB MURSKA SOBOTA-OSNOVNI PODATKI</vt:lpstr>
      <vt:lpstr>IDEJA O ENERGETSKI SANACIJI SLOVENSKIH BOLNIŠNIC</vt:lpstr>
      <vt:lpstr>ENERGETESKI PREGLED V SB MS</vt:lpstr>
      <vt:lpstr>PRIPRAVA, DOKUMENTACIJA</vt:lpstr>
      <vt:lpstr>ZAČETEK SANACIJE, IZBOR IZVAJALCA</vt:lpstr>
      <vt:lpstr>POTEK SANACIJE</vt:lpstr>
      <vt:lpstr>PORAJAJOČA VPRAŠANJA V POSTOPKU ENERGETSKE SANACIJE</vt:lpstr>
      <vt:lpstr>KONČANJE PROJEKTA</vt:lpstr>
      <vt:lpstr>FINANČNA KONSTRUKCIJA</vt:lpstr>
      <vt:lpstr>PRIHRANKI ENERGETSKIH STROŠKOV</vt:lpstr>
      <vt:lpstr>PRIHRANKI ENERGETSKIH STROŠKOV</vt:lpstr>
      <vt:lpstr>PRIHRANKI ENERGETSKIH STROŠKOV</vt:lpstr>
      <vt:lpstr>PRIHRANKI ENERGETSKIH STROŠKOV</vt:lpstr>
      <vt:lpstr>PRIHRANKI ENERGETSKIH STROŠKOV-KOGENERACIJA</vt:lpstr>
      <vt:lpstr>IZKUŠNJE Z ENERGETSKO SANACIJO</vt:lpstr>
      <vt:lpstr>RAZMIŠLJANJA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korosect</dc:creator>
  <cp:lastModifiedBy>korosect</cp:lastModifiedBy>
  <cp:revision>65</cp:revision>
  <dcterms:created xsi:type="dcterms:W3CDTF">2018-11-29T12:19:28Z</dcterms:created>
  <dcterms:modified xsi:type="dcterms:W3CDTF">2018-12-03T12:12:47Z</dcterms:modified>
</cp:coreProperties>
</file>