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1.xml" ContentType="application/inkml+xml"/>
  <Override PartName="/ppt/ink/ink2.xml" ContentType="application/inkml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2" r:id="rId3"/>
    <p:sldId id="307" r:id="rId4"/>
    <p:sldId id="308" r:id="rId5"/>
    <p:sldId id="310" r:id="rId6"/>
    <p:sldId id="316" r:id="rId7"/>
    <p:sldId id="339" r:id="rId8"/>
    <p:sldId id="327" r:id="rId9"/>
    <p:sldId id="336" r:id="rId10"/>
    <p:sldId id="338" r:id="rId11"/>
    <p:sldId id="329" r:id="rId12"/>
    <p:sldId id="267" r:id="rId13"/>
    <p:sldId id="301" r:id="rId14"/>
    <p:sldId id="332" r:id="rId15"/>
    <p:sldId id="341" r:id="rId16"/>
    <p:sldId id="333" r:id="rId17"/>
    <p:sldId id="337" r:id="rId18"/>
    <p:sldId id="273" r:id="rId19"/>
    <p:sldId id="305" r:id="rId20"/>
    <p:sldId id="330" r:id="rId21"/>
    <p:sldId id="334" r:id="rId22"/>
    <p:sldId id="343" r:id="rId23"/>
    <p:sldId id="342" r:id="rId24"/>
    <p:sldId id="33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62" autoAdjust="0"/>
  </p:normalViewPr>
  <p:slideViewPr>
    <p:cSldViewPr snapToGrid="0" snapToObjects="1">
      <p:cViewPr>
        <p:scale>
          <a:sx n="101" d="100"/>
          <a:sy n="101" d="100"/>
        </p:scale>
        <p:origin x="-187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anja\Documents\ankete\ankete%202018\Debeli%20rtic\NOVINARSKA%206%20december%20201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Tanja\Documents\ankete\ankete%202018\stevilo%20SPP_podatki%20NIJZ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Tanja\Documents\ankete\ankete%202018\stevilo%20SPP_podatki%20NIJZ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Tanja\Documents\ankete\ankete%202018\kadri%20za%20Debeli%20rtic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Tanja\Documents\ankete\ankete%202018\poslovanje%20PB%202014-2017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Tanja\Documents\ankete\ankete%202018\kadri%20in%20mat.%20stroski%20za%20Debeli%20rt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Št. obiskov sekundarne ravni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791727422961021E-2"/>
                  <c:y val="-4.8614405376270202E-2"/>
                </c:manualLayout>
              </c:layout>
              <c:tx>
                <c:rich>
                  <a:bodyPr/>
                  <a:lstStyle/>
                  <a:p>
                    <a:fld id="{91F9BA5C-7B4B-4638-A0D2-61CFD8AA2937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{91F9BA5C-7B4B-4638-A0D2-61CFD8AA2937}</c15:txfldGUID>
                      <c15:f>'[NOVINARSKA 6 december 2017.xlsx]št obiskov, CP, CO'!$C$24</c15:f>
                      <c15:dlblFieldTableCache>
                        <c:ptCount val="1"/>
                        <c:pt idx="0">
                          <c:v>2.726.845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13F3-4445-BCED-C1A78A9195E7}"/>
                </c:ext>
              </c:extLst>
            </c:dLbl>
            <c:dLbl>
              <c:idx val="8"/>
              <c:layout>
                <c:manualLayout>
                  <c:x val="-2.3501142218333708E-2"/>
                  <c:y val="-2.8972176750008783E-2"/>
                </c:manualLayout>
              </c:layout>
              <c:tx>
                <c:rich>
                  <a:bodyPr/>
                  <a:lstStyle/>
                  <a:p>
                    <a:fld id="{DA924560-5939-49EB-8FA5-C625641DDC4B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{DA924560-5939-49EB-8FA5-C625641DDC4B}</c15:txfldGUID>
                      <c15:f>'[NOVINARSKA 6 december 2017.xlsx]št obiskov, CP, CO'!$C$32</c15:f>
                      <c15:dlblFieldTableCache>
                        <c:ptCount val="1"/>
                        <c:pt idx="0">
                          <c:v>3.334.931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13F3-4445-BCED-C1A78A919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'C:\Users\Helena\Desktop\za novinarasko\[obiski BOl_ program_CP_CO.xlsx]List2'!$B$37:$B$45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'[NOVINARSKA 6 december 2017.xlsx]št obiskov, CP, CO'!$D$24:$D$32</c:f>
              <c:numCache>
                <c:formatCode>#,##0.0</c:formatCode>
                <c:ptCount val="9"/>
                <c:pt idx="0">
                  <c:v>100</c:v>
                </c:pt>
                <c:pt idx="1">
                  <c:v>104.36981199884849</c:v>
                </c:pt>
                <c:pt idx="2">
                  <c:v>106.19606174901763</c:v>
                </c:pt>
                <c:pt idx="3">
                  <c:v>111.28358964297567</c:v>
                </c:pt>
                <c:pt idx="4">
                  <c:v>120.22289495735914</c:v>
                </c:pt>
                <c:pt idx="5">
                  <c:v>121.30817849932798</c:v>
                </c:pt>
                <c:pt idx="6">
                  <c:v>122.10998424919642</c:v>
                </c:pt>
                <c:pt idx="7">
                  <c:v>122.21985481389666</c:v>
                </c:pt>
                <c:pt idx="8">
                  <c:v>122.3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F3-4445-BCED-C1A78A9195E7}"/>
            </c:ext>
          </c:extLst>
        </c:ser>
        <c:ser>
          <c:idx val="1"/>
          <c:order val="1"/>
          <c:tx>
            <c:strRef>
              <c:f>'[NOVINARSKA 6 december 2017.xlsx]št obiskov, CP, CO'!$E$23</c:f>
              <c:strCache>
                <c:ptCount val="1"/>
                <c:pt idx="0">
                  <c:v>CP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9606542237775834E-2"/>
                  <c:y val="5.1420658984618305E-2"/>
                </c:manualLayout>
              </c:layout>
              <c:tx>
                <c:rich>
                  <a:bodyPr/>
                  <a:lstStyle/>
                  <a:p>
                    <a:fld id="{42D455C5-92A1-4692-BA7D-37948D293A12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{42D455C5-92A1-4692-BA7D-37948D293A12}</c15:txfldGUID>
                      <c15:f>'[NOVINARSKA 6 december 2017.xlsx]št obiskov, CP, CO'!$E$24</c15:f>
                      <c15:dlblFieldTableCache>
                        <c:ptCount val="1"/>
                        <c:pt idx="0">
                          <c:v>1.224.162.551 €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13F3-4445-BCED-C1A78A9195E7}"/>
                </c:ext>
              </c:extLst>
            </c:dLbl>
            <c:dLbl>
              <c:idx val="8"/>
              <c:layout>
                <c:manualLayout>
                  <c:x val="-1.6780888500048604E-4"/>
                  <c:y val="-2.1536190198638391E-2"/>
                </c:manualLayout>
              </c:layout>
              <c:tx>
                <c:rich>
                  <a:bodyPr/>
                  <a:lstStyle/>
                  <a:p>
                    <a:fld id="{D9A34CB2-09D4-48B9-8A76-D2A16AD6A0DF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{D9A34CB2-09D4-48B9-8A76-D2A16AD6A0DF}</c15:txfldGUID>
                      <c15:f>'[NOVINARSKA 6 december 2017.xlsx]št obiskov, CP, CO'!$E$32</c15:f>
                      <c15:dlblFieldTableCache>
                        <c:ptCount val="1"/>
                        <c:pt idx="0">
                          <c:v>1.387.268.852 €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13F3-4445-BCED-C1A78A919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'C:\Users\Helena\Desktop\za novinarasko\[obiski BOl_ program_CP_CO.xlsx]List2'!$B$37:$B$45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'[NOVINARSKA 6 december 2017.xlsx]št obiskov, CP, CO'!$F$24:$F$32</c:f>
              <c:numCache>
                <c:formatCode>#,##0.0</c:formatCode>
                <c:ptCount val="9"/>
                <c:pt idx="0">
                  <c:v>100</c:v>
                </c:pt>
                <c:pt idx="1">
                  <c:v>101.04737005633169</c:v>
                </c:pt>
                <c:pt idx="2">
                  <c:v>103.75712179419546</c:v>
                </c:pt>
                <c:pt idx="3">
                  <c:v>102.53368198321891</c:v>
                </c:pt>
                <c:pt idx="4">
                  <c:v>97.911929589814733</c:v>
                </c:pt>
                <c:pt idx="5">
                  <c:v>101.40768544062414</c:v>
                </c:pt>
                <c:pt idx="6">
                  <c:v>105.08956355094381</c:v>
                </c:pt>
                <c:pt idx="7">
                  <c:v>109.74005101713</c:v>
                </c:pt>
                <c:pt idx="8">
                  <c:v>113.3239087257457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3F3-4445-BCED-C1A78A9195E7}"/>
            </c:ext>
          </c:extLst>
        </c:ser>
        <c:ser>
          <c:idx val="2"/>
          <c:order val="2"/>
          <c:tx>
            <c:strRef>
              <c:f>'[NOVINARSKA 6 december 2017.xlsx]št obiskov, CP, CO'!$G$23</c:f>
              <c:strCache>
                <c:ptCount val="1"/>
                <c:pt idx="0">
                  <c:v>CO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9606542237775834E-2"/>
                  <c:y val="1.9642228626261415E-2"/>
                </c:manualLayout>
              </c:layout>
              <c:tx>
                <c:rich>
                  <a:bodyPr/>
                  <a:lstStyle/>
                  <a:p>
                    <a:fld id="{CE58880C-B823-459E-AAAA-993520C805A4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{CE58880C-B823-459E-AAAA-993520C805A4}</c15:txfldGUID>
                      <c15:f>'[NOVINARSKA 6 december 2017.xlsx]št obiskov, CP, CO'!$G$24</c15:f>
                      <c15:dlblFieldTableCache>
                        <c:ptCount val="1"/>
                        <c:pt idx="0">
                          <c:v>1.213.329.319 €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13F3-4445-BCED-C1A78A9195E7}"/>
                </c:ext>
              </c:extLst>
            </c:dLbl>
            <c:dLbl>
              <c:idx val="8"/>
              <c:layout>
                <c:manualLayout>
                  <c:x val="-7.2698673082531348E-2"/>
                  <c:y val="-5.612065321789002E-3"/>
                </c:manualLayout>
              </c:layout>
              <c:tx>
                <c:rich>
                  <a:bodyPr/>
                  <a:lstStyle/>
                  <a:p>
                    <a:fld id="{7FAFD127-A8F9-47D0-896B-EBB07F77A0D3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{7FAFD127-A8F9-47D0-896B-EBB07F77A0D3}</c15:txfldGUID>
                      <c15:f>'[NOVINARSKA 6 december 2017.xlsx]št obiskov, CP, CO'!$G$32</c15:f>
                      <c15:dlblFieldTableCache>
                        <c:ptCount val="1"/>
                        <c:pt idx="0">
                          <c:v>1.454.177.103 €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13F3-4445-BCED-C1A78A919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'C:\Users\Helena\Desktop\za novinarasko\[obiski BOl_ program_CP_CO.xlsx]List2'!$B$37:$B$45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'[NOVINARSKA 6 december 2017.xlsx]št obiskov, CP, CO'!$H$24:$H$32</c:f>
              <c:numCache>
                <c:formatCode>#,##0.0</c:formatCode>
                <c:ptCount val="9"/>
                <c:pt idx="0">
                  <c:v>100</c:v>
                </c:pt>
                <c:pt idx="1">
                  <c:v>102.29665916446878</c:v>
                </c:pt>
                <c:pt idx="2">
                  <c:v>105.30365276700282</c:v>
                </c:pt>
                <c:pt idx="3">
                  <c:v>104.53802921744118</c:v>
                </c:pt>
                <c:pt idx="4">
                  <c:v>102.07373567966999</c:v>
                </c:pt>
                <c:pt idx="5">
                  <c:v>102.5667646460293</c:v>
                </c:pt>
                <c:pt idx="6">
                  <c:v>105.91300530503376</c:v>
                </c:pt>
                <c:pt idx="7">
                  <c:v>113.35346574609559</c:v>
                </c:pt>
                <c:pt idx="8">
                  <c:v>119.85015776248625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13F3-4445-BCED-C1A78A919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676928"/>
        <c:axId val="123691008"/>
      </c:lineChart>
      <c:catAx>
        <c:axId val="1236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3691008"/>
        <c:crosses val="autoZero"/>
        <c:auto val="1"/>
        <c:lblAlgn val="ctr"/>
        <c:lblOffset val="100"/>
        <c:noMultiLvlLbl val="0"/>
      </c:catAx>
      <c:valAx>
        <c:axId val="123691008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/>
                  <a:t>indeks</a:t>
                </a:r>
                <a:r>
                  <a:rPr lang="sl-SI" baseline="0"/>
                  <a:t> na leto 2009</a:t>
                </a:r>
                <a:endParaRPr lang="sl-SI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367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vsi!$D$2</c:f>
              <c:strCache>
                <c:ptCount val="1"/>
                <c:pt idx="0">
                  <c:v>Obravnava z nočitvijo (hospitalizacija)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5B-4D6D-83F8-B6D4B06A2AEA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5B-4D6D-83F8-B6D4B06A2A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vsi!$B$3:$B$16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vsi!$D$3:$D$16</c:f>
              <c:numCache>
                <c:formatCode>#,##0</c:formatCode>
                <c:ptCount val="14"/>
                <c:pt idx="0">
                  <c:v>268809</c:v>
                </c:pt>
                <c:pt idx="1">
                  <c:v>290070</c:v>
                </c:pt>
                <c:pt idx="2">
                  <c:v>297466</c:v>
                </c:pt>
                <c:pt idx="3">
                  <c:v>291381</c:v>
                </c:pt>
                <c:pt idx="4">
                  <c:v>307541</c:v>
                </c:pt>
                <c:pt idx="5">
                  <c:v>318097</c:v>
                </c:pt>
                <c:pt idx="6">
                  <c:v>302307</c:v>
                </c:pt>
                <c:pt idx="7">
                  <c:v>314517</c:v>
                </c:pt>
                <c:pt idx="8">
                  <c:v>300510</c:v>
                </c:pt>
                <c:pt idx="9">
                  <c:v>294807</c:v>
                </c:pt>
                <c:pt idx="10">
                  <c:v>297868</c:v>
                </c:pt>
                <c:pt idx="11">
                  <c:v>298329</c:v>
                </c:pt>
                <c:pt idx="12">
                  <c:v>293553</c:v>
                </c:pt>
                <c:pt idx="13">
                  <c:v>294877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55B-4D6D-83F8-B6D4B06A2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728640"/>
        <c:axId val="123730176"/>
      </c:lineChart>
      <c:catAx>
        <c:axId val="12372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3730176"/>
        <c:crosses val="autoZero"/>
        <c:auto val="1"/>
        <c:lblAlgn val="ctr"/>
        <c:lblOffset val="100"/>
        <c:noMultiLvlLbl val="0"/>
      </c:catAx>
      <c:valAx>
        <c:axId val="12373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/>
                  <a:t>Št.</a:t>
                </a:r>
                <a:r>
                  <a:rPr lang="sl-SI" baseline="0"/>
                  <a:t> obravnav</a:t>
                </a:r>
                <a:endParaRPr lang="sl-SI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372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vsi!$E$2</c:f>
              <c:strCache>
                <c:ptCount val="1"/>
                <c:pt idx="0">
                  <c:v>Enodnevna obravnava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7B-4243-B239-3980327BED2A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7B-4243-B239-3980327BED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vsi!$B$3:$B$16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vsi!$E$3:$E$16</c:f>
              <c:numCache>
                <c:formatCode>#,##0</c:formatCode>
                <c:ptCount val="14"/>
                <c:pt idx="0">
                  <c:v>27269</c:v>
                </c:pt>
                <c:pt idx="1">
                  <c:v>32469</c:v>
                </c:pt>
                <c:pt idx="2">
                  <c:v>36457</c:v>
                </c:pt>
                <c:pt idx="3">
                  <c:v>32079</c:v>
                </c:pt>
                <c:pt idx="4">
                  <c:v>37115</c:v>
                </c:pt>
                <c:pt idx="5">
                  <c:v>36539</c:v>
                </c:pt>
                <c:pt idx="6">
                  <c:v>33118</c:v>
                </c:pt>
                <c:pt idx="7">
                  <c:v>36087</c:v>
                </c:pt>
                <c:pt idx="8">
                  <c:v>46548</c:v>
                </c:pt>
                <c:pt idx="9">
                  <c:v>48462</c:v>
                </c:pt>
                <c:pt idx="10">
                  <c:v>48674</c:v>
                </c:pt>
                <c:pt idx="11">
                  <c:v>45159</c:v>
                </c:pt>
                <c:pt idx="12">
                  <c:v>47764</c:v>
                </c:pt>
                <c:pt idx="13">
                  <c:v>49544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17B-4243-B239-3980327BE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45600"/>
        <c:axId val="126833408"/>
      </c:lineChart>
      <c:catAx>
        <c:axId val="12674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6833408"/>
        <c:crosses val="autoZero"/>
        <c:auto val="1"/>
        <c:lblAlgn val="ctr"/>
        <c:lblOffset val="100"/>
        <c:noMultiLvlLbl val="0"/>
      </c:catAx>
      <c:valAx>
        <c:axId val="12683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/>
                  <a:t>Št.</a:t>
                </a:r>
                <a:r>
                  <a:rPr lang="sl-SI" baseline="0"/>
                  <a:t> obravnav</a:t>
                </a:r>
                <a:endParaRPr lang="sl-SI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674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l-SI">
                <a:solidFill>
                  <a:srgbClr val="000000"/>
                </a:solidFill>
              </a:rPr>
              <a:t>Realizacija MR in</a:t>
            </a:r>
            <a:r>
              <a:rPr lang="sl-SI" baseline="0">
                <a:solidFill>
                  <a:srgbClr val="000000"/>
                </a:solidFill>
              </a:rPr>
              <a:t> CT</a:t>
            </a:r>
            <a:endParaRPr lang="sl-SI">
              <a:solidFill>
                <a:srgbClr val="0000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'CT, MR, RTG, UZ'!$B$1</c:f>
              <c:strCache>
                <c:ptCount val="1"/>
                <c:pt idx="0">
                  <c:v>MR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0F-4948-9ECA-3CF297937E44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0F-4948-9ECA-3CF297937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'CT, MR, RTG, UZ'!$A$2:$A$7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'CT, MR, RTG, UZ'!$B$2:$B$7</c:f>
              <c:numCache>
                <c:formatCode>#,##0</c:formatCode>
                <c:ptCount val="6"/>
                <c:pt idx="0">
                  <c:v>45113</c:v>
                </c:pt>
                <c:pt idx="1">
                  <c:v>49019</c:v>
                </c:pt>
                <c:pt idx="2">
                  <c:v>49863</c:v>
                </c:pt>
                <c:pt idx="3">
                  <c:v>55464</c:v>
                </c:pt>
                <c:pt idx="4">
                  <c:v>63945</c:v>
                </c:pt>
                <c:pt idx="5">
                  <c:v>68831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3FC-48D8-A5EF-EF0E9D6DA15A}"/>
            </c:ext>
          </c:extLst>
        </c:ser>
        <c:ser>
          <c:idx val="1"/>
          <c:order val="1"/>
          <c:tx>
            <c:strRef>
              <c:f>'CT, MR, RTG, UZ'!$C$1</c:f>
              <c:strCache>
                <c:ptCount val="1"/>
                <c:pt idx="0">
                  <c:v>CT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0F-4948-9ECA-3CF297937E44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0F-4948-9ECA-3CF297937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'CT, MR, RTG, UZ'!$A$2:$A$7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'CT, MR, RTG, UZ'!$C$2:$C$7</c:f>
              <c:numCache>
                <c:formatCode>#,##0</c:formatCode>
                <c:ptCount val="6"/>
                <c:pt idx="0">
                  <c:v>70345</c:v>
                </c:pt>
                <c:pt idx="1">
                  <c:v>75741</c:v>
                </c:pt>
                <c:pt idx="2">
                  <c:v>76998</c:v>
                </c:pt>
                <c:pt idx="3">
                  <c:v>85496</c:v>
                </c:pt>
                <c:pt idx="4">
                  <c:v>92946</c:v>
                </c:pt>
                <c:pt idx="5">
                  <c:v>103440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3FC-48D8-A5EF-EF0E9D6DA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079616"/>
        <c:axId val="132081536"/>
      </c:lineChart>
      <c:catAx>
        <c:axId val="132079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rgbClr val="000000"/>
                    </a:solidFill>
                  </a:rPr>
                  <a:t>Leto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2081536"/>
        <c:crosses val="autoZero"/>
        <c:auto val="1"/>
        <c:lblAlgn val="ctr"/>
        <c:lblOffset val="100"/>
        <c:noMultiLvlLbl val="0"/>
      </c:catAx>
      <c:valAx>
        <c:axId val="1320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207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l-SI">
                <a:solidFill>
                  <a:srgbClr val="000000"/>
                </a:solidFill>
              </a:rPr>
              <a:t>UZ in RTG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'CT, MR, RTG, UZ'!$D$1</c:f>
              <c:strCache>
                <c:ptCount val="1"/>
                <c:pt idx="0">
                  <c:v>ultrazvok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EA-47F6-997A-8D3B9DBE4283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EA-47F6-997A-8D3B9DBE4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'CT, MR, RTG, UZ'!$A$2:$A$7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'CT, MR, RTG, UZ'!$D$2:$D$7</c:f>
              <c:numCache>
                <c:formatCode>#,##0</c:formatCode>
                <c:ptCount val="6"/>
                <c:pt idx="0">
                  <c:v>2362698.1</c:v>
                </c:pt>
                <c:pt idx="1">
                  <c:v>2522646.9800000009</c:v>
                </c:pt>
                <c:pt idx="2">
                  <c:v>2538110.8400000003</c:v>
                </c:pt>
                <c:pt idx="3">
                  <c:v>2594018.9099999997</c:v>
                </c:pt>
                <c:pt idx="4">
                  <c:v>2541105.2699999996</c:v>
                </c:pt>
                <c:pt idx="5">
                  <c:v>2529819.2999999998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04C-40AF-A9C9-3CF72689D9BD}"/>
            </c:ext>
          </c:extLst>
        </c:ser>
        <c:ser>
          <c:idx val="1"/>
          <c:order val="1"/>
          <c:tx>
            <c:strRef>
              <c:f>'CT, MR, RTG, UZ'!$E$1</c:f>
              <c:strCache>
                <c:ptCount val="1"/>
                <c:pt idx="0">
                  <c:v>rentgen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EA-47F6-997A-8D3B9DBE4283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EA-47F6-997A-8D3B9DBE4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'CT, MR, RTG, UZ'!$A$2:$A$7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'CT, MR, RTG, UZ'!$E$2:$E$7</c:f>
              <c:numCache>
                <c:formatCode>#,##0</c:formatCode>
                <c:ptCount val="6"/>
                <c:pt idx="0">
                  <c:v>2632271.3000000003</c:v>
                </c:pt>
                <c:pt idx="1">
                  <c:v>2866570.7099999995</c:v>
                </c:pt>
                <c:pt idx="2">
                  <c:v>2708107.0100000002</c:v>
                </c:pt>
                <c:pt idx="3">
                  <c:v>3159634.4599999995</c:v>
                </c:pt>
                <c:pt idx="4">
                  <c:v>3173711.2099999995</c:v>
                </c:pt>
                <c:pt idx="5">
                  <c:v>3205661.45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04C-40AF-A9C9-3CF72689D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053632"/>
        <c:axId val="131752320"/>
      </c:lineChart>
      <c:catAx>
        <c:axId val="13205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1752320"/>
        <c:crosses val="autoZero"/>
        <c:auto val="1"/>
        <c:lblAlgn val="ctr"/>
        <c:lblOffset val="100"/>
        <c:noMultiLvlLbl val="0"/>
      </c:catAx>
      <c:valAx>
        <c:axId val="13175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205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42022681075354"/>
          <c:y val="0.90962050683431817"/>
          <c:w val="0.50477124886161595"/>
          <c:h val="9.0379493165681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l-SI" dirty="0"/>
              <a:t>Cena enke iz končnega</a:t>
            </a:r>
            <a:r>
              <a:rPr lang="sl-SI" baseline="0" dirty="0"/>
              <a:t> letnega obračuna (KLO)</a:t>
            </a:r>
            <a:endParaRPr lang="sl-SI" dirty="0"/>
          </a:p>
        </c:rich>
      </c:tx>
      <c:layout>
        <c:manualLayout>
          <c:xMode val="edge"/>
          <c:yMode val="edge"/>
          <c:x val="0.3085"/>
          <c:y val="2.314814814814814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95-4453-A589-A140CC59EE55}"/>
                </c:ext>
              </c:extLst>
            </c:dLbl>
            <c:dLbl>
              <c:idx val="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95-4453-A589-A140CC59EE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'cena enke iz KLO'!$A$6:$A$13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'cena enke iz KLO'!$B$6:$B$13</c:f>
              <c:numCache>
                <c:formatCode>#,##0.0</c:formatCode>
                <c:ptCount val="8"/>
                <c:pt idx="0">
                  <c:v>1192.9985920137626</c:v>
                </c:pt>
                <c:pt idx="1">
                  <c:v>1201.3788544269362</c:v>
                </c:pt>
                <c:pt idx="2">
                  <c:v>1175.9234009817249</c:v>
                </c:pt>
                <c:pt idx="3">
                  <c:v>1130.9363451344946</c:v>
                </c:pt>
                <c:pt idx="4">
                  <c:v>1121.6414336139944</c:v>
                </c:pt>
                <c:pt idx="5">
                  <c:v>1139.999915897451</c:v>
                </c:pt>
                <c:pt idx="6">
                  <c:v>1159.7556001758512</c:v>
                </c:pt>
                <c:pt idx="7">
                  <c:v>1145.22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295-4453-A589-A140CC59E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950464"/>
        <c:axId val="131952000"/>
      </c:lineChart>
      <c:catAx>
        <c:axId val="13195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1952000"/>
        <c:crosses val="autoZero"/>
        <c:auto val="1"/>
        <c:lblAlgn val="ctr"/>
        <c:lblOffset val="100"/>
        <c:noMultiLvlLbl val="0"/>
      </c:catAx>
      <c:valAx>
        <c:axId val="13195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 baseline="0" dirty="0"/>
                  <a:t>v EUR</a:t>
                </a:r>
                <a:endParaRPr lang="sl-SI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195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sl-S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kadri!$C$1</c:f>
              <c:strCache>
                <c:ptCount val="1"/>
                <c:pt idx="0">
                  <c:v>zdravstvena nega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kadri!$A$2:$A$5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kadri!$C$2:$C$5</c:f>
              <c:numCache>
                <c:formatCode>#,##0</c:formatCode>
                <c:ptCount val="4"/>
                <c:pt idx="0">
                  <c:v>9844</c:v>
                </c:pt>
                <c:pt idx="1">
                  <c:v>10023</c:v>
                </c:pt>
                <c:pt idx="2">
                  <c:v>10406</c:v>
                </c:pt>
                <c:pt idx="3">
                  <c:v>10647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D5-44DA-929F-14EF0369099E}"/>
            </c:ext>
          </c:extLst>
        </c:ser>
        <c:ser>
          <c:idx val="1"/>
          <c:order val="1"/>
          <c:tx>
            <c:strRef>
              <c:f>kadri!$B$1</c:f>
              <c:strCache>
                <c:ptCount val="1"/>
                <c:pt idx="0">
                  <c:v>vsi zaposleni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kadri!$A$2:$A$5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kadri!$B$2:$B$5</c:f>
              <c:numCache>
                <c:formatCode>#,##0</c:formatCode>
                <c:ptCount val="4"/>
                <c:pt idx="0">
                  <c:v>12949</c:v>
                </c:pt>
                <c:pt idx="1">
                  <c:v>13218</c:v>
                </c:pt>
                <c:pt idx="2">
                  <c:v>13806</c:v>
                </c:pt>
                <c:pt idx="3">
                  <c:v>14280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D5-44DA-929F-14EF0369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341120"/>
        <c:axId val="132363392"/>
      </c:barChart>
      <c:catAx>
        <c:axId val="13234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2363392"/>
        <c:crosses val="autoZero"/>
        <c:auto val="1"/>
        <c:lblAlgn val="ctr"/>
        <c:lblOffset val="100"/>
        <c:noMultiLvlLbl val="0"/>
      </c:catAx>
      <c:valAx>
        <c:axId val="13236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23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Psihiatrične bolnišnice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PB!$D$44</c:f>
              <c:strCache>
                <c:ptCount val="1"/>
                <c:pt idx="0">
                  <c:v>Stroški dela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FDB197BF-40EE-4684-BA9F-29A300D2EF4B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{FDB197BF-40EE-4684-BA9F-29A300D2EF4B}</c15:txfldGUID>
                      <c15:f>PB!$G$45</c15:f>
                      <c15:dlblFieldTableCache>
                        <c:ptCount val="1"/>
                        <c:pt idx="0">
                          <c:v>32.948.763 €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7D4F-46EB-8839-A8EB6FE519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46D6D34-F23A-49F7-98EA-CFFB2DDE8896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{C46D6D34-F23A-49F7-98EA-CFFB2DDE8896}</c15:txfldGUID>
                      <c15:f>PB!$G$48</c15:f>
                      <c15:dlblFieldTableCache>
                        <c:ptCount val="1"/>
                        <c:pt idx="0">
                          <c:v>37.232.636 €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7D4F-46EB-8839-A8EB6FE519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PB!$C$45:$C$48</c:f>
              <c:strCache>
                <c:ptCount val="4"/>
                <c:pt idx="0">
                  <c:v>ind 2014/2014</c:v>
                </c:pt>
                <c:pt idx="1">
                  <c:v>ind 2015/2014</c:v>
                </c:pt>
                <c:pt idx="2">
                  <c:v>ind 2016/2014</c:v>
                </c:pt>
                <c:pt idx="3">
                  <c:v>ind 2017/2014</c:v>
                </c:pt>
              </c:strCache>
            </c:strRef>
          </c:cat>
          <c:val>
            <c:numRef>
              <c:f>PB!$D$45:$D$48</c:f>
              <c:numCache>
                <c:formatCode>#,##0.0</c:formatCode>
                <c:ptCount val="4"/>
                <c:pt idx="0">
                  <c:v>100</c:v>
                </c:pt>
                <c:pt idx="1">
                  <c:v>99.978609212127324</c:v>
                </c:pt>
                <c:pt idx="2">
                  <c:v>106.26974675801941</c:v>
                </c:pt>
                <c:pt idx="3">
                  <c:v>113.00162012152019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D4F-46EB-8839-A8EB6FE519BA}"/>
            </c:ext>
          </c:extLst>
        </c:ser>
        <c:ser>
          <c:idx val="1"/>
          <c:order val="1"/>
          <c:tx>
            <c:strRef>
              <c:f>PB!$E$44</c:f>
              <c:strCache>
                <c:ptCount val="1"/>
                <c:pt idx="0">
                  <c:v>Število zaposlenih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F4DF9A81-A1CF-4688-828C-D03055B4E832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{F4DF9A81-A1CF-4688-828C-D03055B4E832}</c15:txfldGUID>
                      <c15:f>PB!$H$45</c15:f>
                      <c15:dlblFieldTableCache>
                        <c:ptCount val="1"/>
                        <c:pt idx="0">
                          <c:v>1.256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7D4F-46EB-8839-A8EB6FE519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C1FABEC-9B81-4882-A153-A3AFC3DB4C83}" type="CELLREF">
                      <a:rPr lang="en-US"/>
                      <a:pPr/>
                      <a:t>[SKLIC CELICE]</a:t>
                    </a:fld>
                    <a:endParaRPr lang="sl-SI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>
                    <c15:dlblFTEntry>
                      <c15:txfldGUID>{8C1FABEC-9B81-4882-A153-A3AFC3DB4C83}</c15:txfldGUID>
                      <c15:f>PB!$H$48</c15:f>
                      <c15:dlblFieldTableCache>
                        <c:ptCount val="1"/>
                        <c:pt idx="0">
                          <c:v>1.284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7D4F-46EB-8839-A8EB6FE519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PB!$C$45:$C$48</c:f>
              <c:strCache>
                <c:ptCount val="4"/>
                <c:pt idx="0">
                  <c:v>ind 2014/2014</c:v>
                </c:pt>
                <c:pt idx="1">
                  <c:v>ind 2015/2014</c:v>
                </c:pt>
                <c:pt idx="2">
                  <c:v>ind 2016/2014</c:v>
                </c:pt>
                <c:pt idx="3">
                  <c:v>ind 2017/2014</c:v>
                </c:pt>
              </c:strCache>
            </c:strRef>
          </c:cat>
          <c:val>
            <c:numRef>
              <c:f>PB!$E$45:$E$48</c:f>
              <c:numCache>
                <c:formatCode>#,##0.0</c:formatCode>
                <c:ptCount val="4"/>
                <c:pt idx="0">
                  <c:v>100</c:v>
                </c:pt>
                <c:pt idx="1">
                  <c:v>98.407643312101911</c:v>
                </c:pt>
                <c:pt idx="2">
                  <c:v>100.55732484076434</c:v>
                </c:pt>
                <c:pt idx="3">
                  <c:v>102.22929936305734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D4F-46EB-8839-A8EB6FE51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152320"/>
        <c:axId val="132158208"/>
      </c:lineChart>
      <c:catAx>
        <c:axId val="13215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2158208"/>
        <c:crosses val="autoZero"/>
        <c:auto val="1"/>
        <c:lblAlgn val="ctr"/>
        <c:lblOffset val="100"/>
        <c:noMultiLvlLbl val="0"/>
      </c:catAx>
      <c:valAx>
        <c:axId val="13215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215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'mat. stroski'!$B$2</c:f>
              <c:strCache>
                <c:ptCount val="1"/>
                <c:pt idx="0">
                  <c:v>stroški materiala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31-4F81-BB10-F736079D052B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31-4F81-BB10-F736079D05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'mat. stroski'!$A$3:$A$6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'mat. stroski'!$B$3:$B$6</c:f>
              <c:numCache>
                <c:formatCode>#,##0</c:formatCode>
                <c:ptCount val="4"/>
                <c:pt idx="0">
                  <c:v>374549677</c:v>
                </c:pt>
                <c:pt idx="1">
                  <c:v>399596409</c:v>
                </c:pt>
                <c:pt idx="2">
                  <c:v>426366452</c:v>
                </c:pt>
                <c:pt idx="3">
                  <c:v>448594998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A31-4F81-BB10-F736079D0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493312"/>
        <c:axId val="156494848"/>
      </c:lineChart>
      <c:catAx>
        <c:axId val="1564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56494848"/>
        <c:crosses val="autoZero"/>
        <c:auto val="1"/>
        <c:lblAlgn val="ctr"/>
        <c:lblOffset val="100"/>
        <c:noMultiLvlLbl val="0"/>
      </c:catAx>
      <c:valAx>
        <c:axId val="1564948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/>
                  <a:t>v EUR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5649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4T15:31:08.627"/>
    </inkml:context>
    <inkml:brush xml:id="br0">
      <inkml:brushProperty name="width" value="0.1" units="cm"/>
      <inkml:brushProperty name="height" value="0.6" units="cm"/>
      <inkml:brushProperty name="color" value="#F6630D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4T15:31:29.143"/>
    </inkml:context>
    <inkml:brush xml:id="br0">
      <inkml:brushProperty name="width" value="0.35" units="cm"/>
      <inkml:brushProperty name="height" value="2.1" units="cm"/>
      <inkml:brushProperty name="ignorePressure" value="1"/>
      <inkml:brushProperty name="inkEffects" value="pencil"/>
    </inkml:brush>
  </inkml:definitions>
  <inkml:trace contextRef="#ctx0" brushRef="#br0">1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58FA7-1A88-4625-8196-4DA36A991F34}" type="datetimeFigureOut">
              <a:rPr lang="sl-SI" smtClean="0"/>
              <a:t>4.12.2018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E1557-6B16-4780-8326-B5992A112E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780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E1557-6B16-4780-8326-B5992A112E72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9377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sl-SI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1-6 2018</a:t>
            </a:r>
          </a:p>
          <a:p>
            <a:pPr rtl="0" eaLnBrk="1" fontAlgn="ctr" latinLnBrk="0" hangingPunct="1"/>
            <a:r>
              <a:rPr lang="sl-S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 - 738.327.067</a:t>
            </a:r>
          </a:p>
          <a:p>
            <a:pPr rtl="0" eaLnBrk="1" fontAlgn="ctr" latinLnBrk="0" hangingPunct="1"/>
            <a:r>
              <a:rPr lang="sl-S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- 759.660.301</a:t>
            </a:r>
          </a:p>
          <a:p>
            <a:pPr rtl="0" eaLnBrk="1" fontAlgn="ctr" latinLnBrk="0" hangingPunct="1"/>
            <a:r>
              <a:rPr lang="sl-S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Presežek - 2.327.649</a:t>
            </a:r>
          </a:p>
          <a:p>
            <a:pPr rtl="0" eaLnBrk="1" fontAlgn="ctr" latinLnBrk="0" hangingPunct="1"/>
            <a:r>
              <a:rPr lang="sl-S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Izguba - 23.660.883</a:t>
            </a:r>
          </a:p>
          <a:p>
            <a:pPr rtl="0" eaLnBrk="1" fontAlgn="b" latinLnBrk="0" hangingPunct="1"/>
            <a:r>
              <a:rPr lang="sl-S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neporavnane zapadle obveznosti na dan 30.06.2018 - 41.722.952</a:t>
            </a:r>
          </a:p>
          <a:p>
            <a:pPr rtl="0" eaLnBrk="1" fontAlgn="b" latinLnBrk="0" hangingPunct="1"/>
            <a:endParaRPr lang="sl-SI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sl-S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Indeks izgube bolnišnic 1-9 2018 na 1-6 2018 je 166,9</a:t>
            </a:r>
          </a:p>
          <a:p>
            <a:pPr rtl="0" eaLnBrk="1" fontAlgn="b" latinLnBrk="0" hangingPunct="1"/>
            <a:r>
              <a:rPr lang="sl-S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Indeks neporavnanih zapadlih obveznosti 30.9.2018 na 30.6.2018 je 131,7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5F23C-1A11-48AE-8078-BEADE467336C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8675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Podatki za vse dvige cen so primerljivi z javnimi podatki na portalu plač.</a:t>
            </a: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34D91-0488-4354-8FCD-10ECDC267CA4}" type="slidenum">
              <a:rPr lang="sl-SI" smtClean="0"/>
              <a:pPr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2429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34D91-0488-4354-8FCD-10ECDC267CA4}" type="slidenum">
              <a:rPr lang="sl-SI" smtClean="0"/>
              <a:pPr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6652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5F23C-1A11-48AE-8078-BEADE467336C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3332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E1557-6B16-4780-8326-B5992A112E72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1947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E1557-6B16-4780-8326-B5992A112E72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6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BBFDA-D38A-4893-9717-3BFE8EF77D03}" type="slidenum">
              <a:rPr lang="sl-SI" smtClean="0"/>
              <a:pPr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3403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34D91-0488-4354-8FCD-10ECDC267CA4}" type="slidenum">
              <a:rPr lang="sl-SI" smtClean="0"/>
              <a:pPr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54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5F23C-1A11-48AE-8078-BEADE467336C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435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5F23C-1A11-48AE-8078-BEADE467336C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8906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34D91-0488-4354-8FCD-10ECDC267CA4}" type="slidenum">
              <a:rPr lang="sl-SI" smtClean="0"/>
              <a:pPr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299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5F23C-1A11-48AE-8078-BEADE467336C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6801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5F23C-1A11-48AE-8078-BEADE467336C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7276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5F23C-1A11-48AE-8078-BEADE467336C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9897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34D91-0488-4354-8FCD-10ECDC267CA4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FC0D-630B-42D8-AE44-C0B0B493C861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145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992977"/>
            <a:ext cx="78867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Uredite slog podnaslova matrice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C14F-9DC6-F74E-9684-37A2FF8B48AD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B35EC-8B05-1741-B83B-6320D5186E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918" y="4860098"/>
            <a:ext cx="7177413" cy="1503123"/>
          </a:xfrm>
        </p:spPr>
        <p:txBody>
          <a:bodyPr>
            <a:normAutofit fontScale="62500" lnSpcReduction="20000"/>
          </a:bodyPr>
          <a:lstStyle/>
          <a:p>
            <a:r>
              <a:rPr lang="sl-SI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Potrebe in pričakovanja javnih zdravstvenih</a:t>
            </a:r>
          </a:p>
          <a:p>
            <a:r>
              <a:rPr lang="sl-SI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zavodov za večjo dostopnost in skrajševanje</a:t>
            </a:r>
          </a:p>
          <a:p>
            <a:r>
              <a:rPr lang="sl-SI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čakalnih dob</a:t>
            </a:r>
          </a:p>
          <a:p>
            <a:r>
              <a:rPr lang="sl-SI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BOLNIŠNICE</a:t>
            </a:r>
          </a:p>
          <a:p>
            <a:r>
              <a:rPr lang="sl-SI" sz="2200" dirty="0">
                <a:solidFill>
                  <a:schemeClr val="tx1"/>
                </a:solidFill>
                <a:latin typeface="+mj-lt"/>
              </a:rPr>
              <a:t>doc. dr. Milena Kramar Zupan</a:t>
            </a:r>
          </a:p>
          <a:p>
            <a:r>
              <a:rPr lang="sl-SI" sz="2200" dirty="0">
                <a:solidFill>
                  <a:schemeClr val="tx1"/>
                </a:solidFill>
                <a:latin typeface="+mj-lt"/>
                <a:cs typeface="Arial"/>
              </a:rPr>
              <a:t>Debeli Rtič, 6.12. in 7.12.2018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0070C0"/>
                </a:solidFill>
              </a:rPr>
              <a:t>Rast števila zaposlenih v bolnišnicah </a:t>
            </a:r>
            <a:br>
              <a:rPr lang="sl-SI" sz="4000" b="1" dirty="0">
                <a:solidFill>
                  <a:srgbClr val="0070C0"/>
                </a:solidFill>
              </a:rPr>
            </a:br>
            <a:r>
              <a:rPr lang="sl-SI" sz="4000" b="1" dirty="0">
                <a:solidFill>
                  <a:srgbClr val="0070C0"/>
                </a:solidFill>
              </a:rPr>
              <a:t> julij 2018/januar 2008</a:t>
            </a:r>
          </a:p>
        </p:txBody>
      </p:sp>
      <p:pic>
        <p:nvPicPr>
          <p:cNvPr id="9" name="Slika 3">
            <a:extLst>
              <a:ext uri="{FF2B5EF4-FFF2-40B4-BE49-F238E27FC236}">
                <a16:creationId xmlns:a16="http://schemas.microsoft.com/office/drawing/2014/main" xmlns="" id="{606AC99F-78D3-4F58-9530-D55126C04F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19112"/>
            <a:ext cx="8229600" cy="408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31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32B42E0-9469-41BF-8A7B-B562CD49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2194"/>
            <a:ext cx="8229600" cy="1198665"/>
          </a:xfrm>
        </p:spPr>
        <p:txBody>
          <a:bodyPr>
            <a:noAutofit/>
          </a:bodyPr>
          <a:lstStyle/>
          <a:p>
            <a:pPr algn="ctr"/>
            <a:r>
              <a:rPr lang="sl-SI" sz="4000" b="1" dirty="0">
                <a:solidFill>
                  <a:srgbClr val="0070C0"/>
                </a:solidFill>
              </a:rPr>
              <a:t>Stroški dela rastejo brez priznanja dodatnih sredstev </a:t>
            </a:r>
            <a:r>
              <a:rPr lang="sl-SI" sz="2400" b="1" dirty="0">
                <a:solidFill>
                  <a:srgbClr val="0070C0"/>
                </a:solidFill>
              </a:rPr>
              <a:t>– primer psihiatričnih bolnišnic</a:t>
            </a:r>
          </a:p>
        </p:txBody>
      </p:sp>
      <p:graphicFrame>
        <p:nvGraphicFramePr>
          <p:cNvPr id="9" name="Označba mesta vsebine 8">
            <a:extLst>
              <a:ext uri="{FF2B5EF4-FFF2-40B4-BE49-F238E27FC236}">
                <a16:creationId xmlns:a16="http://schemas.microsoft.com/office/drawing/2014/main" xmlns="" id="{20077F61-502C-48B4-ADC1-8F852311C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047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1495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xmlns="" id="{7F9582BD-4790-406F-A9FD-2EFC78529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64" y="176692"/>
            <a:ext cx="8677469" cy="1062982"/>
          </a:xfrm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0070C0"/>
                </a:solidFill>
              </a:rPr>
              <a:t>Poslovanje bolnišnic v obdobju I-IX 2018</a:t>
            </a:r>
            <a:endParaRPr lang="sl-SI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xmlns="" id="{CE2C44A0-F897-4233-B8D3-C42A9F37BB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260364"/>
              </p:ext>
            </p:extLst>
          </p:nvPr>
        </p:nvGraphicFramePr>
        <p:xfrm>
          <a:off x="1057275" y="1941489"/>
          <a:ext cx="7029449" cy="3432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580">
                  <a:extLst>
                    <a:ext uri="{9D8B030D-6E8A-4147-A177-3AD203B41FA5}">
                      <a16:colId xmlns:a16="http://schemas.microsoft.com/office/drawing/2014/main" xmlns="" val="460281226"/>
                    </a:ext>
                  </a:extLst>
                </a:gridCol>
                <a:gridCol w="3508869">
                  <a:extLst>
                    <a:ext uri="{9D8B030D-6E8A-4147-A177-3AD203B41FA5}">
                      <a16:colId xmlns:a16="http://schemas.microsoft.com/office/drawing/2014/main" xmlns="" val="781234544"/>
                    </a:ext>
                  </a:extLst>
                </a:gridCol>
              </a:tblGrid>
              <a:tr h="421118">
                <a:tc>
                  <a:txBody>
                    <a:bodyPr/>
                    <a:lstStyle/>
                    <a:p>
                      <a:pPr algn="r" fontAlgn="ctr"/>
                      <a:r>
                        <a:rPr lang="sl-SI" sz="3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CP</a:t>
                      </a:r>
                      <a:endParaRPr lang="sl-SI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3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1.077.607.035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xmlns="" val="297611541"/>
                  </a:ext>
                </a:extLst>
              </a:tr>
              <a:tr h="421118">
                <a:tc>
                  <a:txBody>
                    <a:bodyPr/>
                    <a:lstStyle/>
                    <a:p>
                      <a:pPr algn="r" fontAlgn="ctr"/>
                      <a:r>
                        <a:rPr lang="sl-SI" sz="3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</a:t>
                      </a:r>
                      <a:endParaRPr lang="sl-SI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3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1.115.518.784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xmlns="" val="1734743160"/>
                  </a:ext>
                </a:extLst>
              </a:tr>
              <a:tr h="421118">
                <a:tc>
                  <a:txBody>
                    <a:bodyPr/>
                    <a:lstStyle/>
                    <a:p>
                      <a:pPr algn="r" fontAlgn="ctr"/>
                      <a:r>
                        <a:rPr lang="sl-SI" sz="3200" u="none" strike="noStrike">
                          <a:solidFill>
                            <a:srgbClr val="000000"/>
                          </a:solidFill>
                          <a:effectLst/>
                        </a:rPr>
                        <a:t>presežek</a:t>
                      </a:r>
                      <a:endParaRPr lang="sl-SI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3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1.573.806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xmlns="" val="2172217418"/>
                  </a:ext>
                </a:extLst>
              </a:tr>
              <a:tr h="421118">
                <a:tc>
                  <a:txBody>
                    <a:bodyPr/>
                    <a:lstStyle/>
                    <a:p>
                      <a:pPr algn="r" fontAlgn="ctr"/>
                      <a:r>
                        <a:rPr lang="sl-SI" sz="3200" u="none" strike="noStrike">
                          <a:solidFill>
                            <a:srgbClr val="000000"/>
                          </a:solidFill>
                          <a:effectLst/>
                        </a:rPr>
                        <a:t>izguba</a:t>
                      </a:r>
                      <a:endParaRPr lang="sl-SI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3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39.485.555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xmlns="" val="2892963113"/>
                  </a:ext>
                </a:extLst>
              </a:tr>
              <a:tr h="1009061">
                <a:tc>
                  <a:txBody>
                    <a:bodyPr/>
                    <a:lstStyle/>
                    <a:p>
                      <a:pPr algn="r" fontAlgn="b"/>
                      <a:r>
                        <a:rPr lang="sl-SI" sz="3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neporavnane zapadle obveznosti na dan 30.09.2018</a:t>
                      </a:r>
                      <a:endParaRPr lang="sl-SI" sz="3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3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54.928.811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xmlns="" val="287615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324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82835C2-8767-48D2-AA53-F2904509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783"/>
            <a:ext cx="8229600" cy="833024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Zakonske obveznosti iz naslova plač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4BD2CA19-88C6-4A98-9E78-FB8DCF732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060584"/>
              </p:ext>
            </p:extLst>
          </p:nvPr>
        </p:nvGraphicFramePr>
        <p:xfrm>
          <a:off x="628650" y="1632857"/>
          <a:ext cx="7563628" cy="4262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8720">
                  <a:extLst>
                    <a:ext uri="{9D8B030D-6E8A-4147-A177-3AD203B41FA5}">
                      <a16:colId xmlns:a16="http://schemas.microsoft.com/office/drawing/2014/main" xmlns="" val="1714406653"/>
                    </a:ext>
                  </a:extLst>
                </a:gridCol>
                <a:gridCol w="2024908">
                  <a:extLst>
                    <a:ext uri="{9D8B030D-6E8A-4147-A177-3AD203B41FA5}">
                      <a16:colId xmlns:a16="http://schemas.microsoft.com/office/drawing/2014/main" xmlns="" val="1651494963"/>
                    </a:ext>
                  </a:extLst>
                </a:gridCol>
              </a:tblGrid>
              <a:tr h="235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Podatki za bolnišnice</a:t>
                      </a:r>
                      <a:endParaRPr lang="sl-SI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2000" u="none" strike="noStrike">
                          <a:solidFill>
                            <a:srgbClr val="000000"/>
                          </a:solidFill>
                          <a:effectLst/>
                        </a:rPr>
                        <a:t>EUR</a:t>
                      </a:r>
                      <a:endParaRPr lang="sl-SI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3186257844"/>
                  </a:ext>
                </a:extLst>
              </a:tr>
              <a:tr h="44606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napredovanja zaposlenih od 1.12.2015 dalje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2000" u="none" strike="noStrike">
                          <a:solidFill>
                            <a:srgbClr val="000000"/>
                          </a:solidFill>
                          <a:effectLst/>
                        </a:rPr>
                        <a:t>24.234.292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987527384"/>
                  </a:ext>
                </a:extLst>
              </a:tr>
              <a:tr h="44099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napredovanja zaposlenih od 1.12.2016 dalje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2000" u="none" strike="noStrike">
                          <a:solidFill>
                            <a:srgbClr val="000000"/>
                          </a:solidFill>
                          <a:effectLst/>
                        </a:rPr>
                        <a:t>14.157.503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3109370098"/>
                  </a:ext>
                </a:extLst>
              </a:tr>
              <a:tr h="440992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povišanje plačne lestvice od 1.9.2016 dalje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2000" u="none" strike="noStrike">
                          <a:solidFill>
                            <a:srgbClr val="000000"/>
                          </a:solidFill>
                          <a:effectLst/>
                        </a:rPr>
                        <a:t>11.960.461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2231814136"/>
                  </a:ext>
                </a:extLst>
              </a:tr>
              <a:tr h="440992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odprava anomalij do 26. plačnega razreda 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2000" u="none" strike="noStrike">
                          <a:solidFill>
                            <a:srgbClr val="000000"/>
                          </a:solidFill>
                          <a:effectLst/>
                        </a:rPr>
                        <a:t>16.759.952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995737970"/>
                  </a:ext>
                </a:extLst>
              </a:tr>
              <a:tr h="876916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uvrstitev na delovno mesto višji zdravnik od 1.10.2017 dalje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2000" u="none" strike="noStrike">
                          <a:solidFill>
                            <a:srgbClr val="000000"/>
                          </a:solidFill>
                          <a:effectLst/>
                        </a:rPr>
                        <a:t>10.292.419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1389668763"/>
                  </a:ext>
                </a:extLst>
              </a:tr>
              <a:tr h="87184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napredovanja zaposlenih od 1.12.2017 dalje (podatek pportal)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2000" u="none" strike="noStrike">
                          <a:solidFill>
                            <a:srgbClr val="000000"/>
                          </a:solidFill>
                          <a:effectLst/>
                        </a:rPr>
                        <a:t>18.336.336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1278594518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t"/>
                      <a:r>
                        <a:rPr lang="sl-SI" sz="180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l-SI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95.740.963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xmlns="" val="3606023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23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82835C2-8767-48D2-AA53-F2904509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9559"/>
            <a:ext cx="8229600" cy="802001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Prihajajoče obveznosti iz naslova plač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A2644E11-A62A-442A-8CE1-9581EF32A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40186"/>
              </p:ext>
            </p:extLst>
          </p:nvPr>
        </p:nvGraphicFramePr>
        <p:xfrm>
          <a:off x="720673" y="1675461"/>
          <a:ext cx="7506146" cy="3631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06146">
                  <a:extLst>
                    <a:ext uri="{9D8B030D-6E8A-4147-A177-3AD203B41FA5}">
                      <a16:colId xmlns:a16="http://schemas.microsoft.com/office/drawing/2014/main" xmlns="" val="3336582047"/>
                    </a:ext>
                  </a:extLst>
                </a:gridCol>
              </a:tblGrid>
              <a:tr h="30432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l-SI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Napredovanja zaposlenih od 1.4.2018 (izplačilo v decembru)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49755759"/>
                  </a:ext>
                </a:extLst>
              </a:tr>
              <a:tr h="30432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l-SI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Prenehanje prepovedi izplačevanja redne delovne uspešnosti s 1.1.2019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0364277"/>
                  </a:ext>
                </a:extLst>
              </a:tr>
              <a:tr h="30432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l-SI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Delovna uspešnost iz naslova povečanega obsega dela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4965420"/>
                  </a:ext>
                </a:extLst>
              </a:tr>
              <a:tr h="30432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l-SI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Napredovanje javnih uslužbencev in funkcionarjev s 1.4.2019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2825256"/>
                  </a:ext>
                </a:extLst>
              </a:tr>
              <a:tr h="60448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l-SI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Napredovanje javnih uslužbencev nad 26. PR (ocena učinkov, če bo prišlo do dogovora med VLADO RS in sindikati)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7158211"/>
                  </a:ext>
                </a:extLst>
              </a:tr>
              <a:tr h="60448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l-SI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Napredovanje javnih uslužbencev in funkcionarjev s 1.12.2018, ki vpliva na povečanje stroškov dela v l. 2019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147707"/>
                  </a:ext>
                </a:extLst>
              </a:tr>
              <a:tr h="120479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l-SI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Priznavanje kompetenc in aktivnosti DMS, ki so jih SMS pridobile z večletnim delom SMS (38. člen ZZDej-K)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l-SI" sz="3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vsi dogovori s sindikati</a:t>
                      </a: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387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6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0125" y="136525"/>
            <a:ext cx="7143750" cy="866145"/>
          </a:xfrm>
        </p:spPr>
        <p:txBody>
          <a:bodyPr>
            <a:normAutofit/>
          </a:bodyPr>
          <a:lstStyle/>
          <a:p>
            <a:pPr algn="ctr"/>
            <a:r>
              <a:rPr lang="sl-SI" b="1" dirty="0">
                <a:solidFill>
                  <a:srgbClr val="0070C0"/>
                </a:solidFill>
              </a:rPr>
              <a:t>SPOŠTOVANJE ZAKONODAJE!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Nespoštovanje 66. člena ZZVZZ</a:t>
            </a:r>
          </a:p>
          <a:p>
            <a:pPr>
              <a:buNone/>
            </a:pPr>
            <a:r>
              <a:rPr lang="sl-SI" sz="1400" i="1" dirty="0"/>
              <a:t>V 66. členu ZZVZZ je določeno, da se pri elementih za oblikovanje cene programov oziroma storitev upoštevajo: </a:t>
            </a:r>
          </a:p>
          <a:p>
            <a:pPr>
              <a:buNone/>
            </a:pPr>
            <a:r>
              <a:rPr lang="sl-SI" sz="1400" i="1" dirty="0"/>
              <a:t>	-       </a:t>
            </a:r>
            <a:r>
              <a:rPr lang="sl-SI" sz="1400" i="1" dirty="0">
                <a:solidFill>
                  <a:srgbClr val="FF0000"/>
                </a:solidFill>
              </a:rPr>
              <a:t>plače in drugi prejemki v skladu s predpisi, kolektivnimi pogodbami in drugimi</a:t>
            </a:r>
          </a:p>
          <a:p>
            <a:pPr>
              <a:buNone/>
            </a:pPr>
            <a:r>
              <a:rPr lang="sl-SI" sz="1400" i="1" dirty="0">
                <a:solidFill>
                  <a:srgbClr val="FF0000"/>
                </a:solidFill>
              </a:rPr>
              <a:t>	        splošnimi akti, </a:t>
            </a:r>
          </a:p>
          <a:p>
            <a:pPr>
              <a:buNone/>
            </a:pPr>
            <a:r>
              <a:rPr lang="sl-SI" sz="1400" i="1" dirty="0"/>
              <a:t>	-       materialni stroški, </a:t>
            </a:r>
          </a:p>
          <a:p>
            <a:pPr>
              <a:buNone/>
            </a:pPr>
            <a:r>
              <a:rPr lang="sl-SI" sz="1400" i="1" dirty="0"/>
              <a:t>	-       amortizacija, predpisana z zakonom, </a:t>
            </a:r>
          </a:p>
          <a:p>
            <a:pPr>
              <a:buNone/>
            </a:pPr>
            <a:r>
              <a:rPr lang="sl-SI" sz="1400" i="1" dirty="0"/>
              <a:t>	-       druge zakonske obveznosti.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40 mio nepokritih stroškov dela iz dviga 2017</a:t>
            </a:r>
          </a:p>
          <a:p>
            <a:pPr marL="0" indent="0">
              <a:buNone/>
            </a:pPr>
            <a:r>
              <a:rPr lang="sl-SI" dirty="0"/>
              <a:t>     + 70 mio s 1.1.2019 (dogovor s Sindikati)</a:t>
            </a:r>
          </a:p>
          <a:p>
            <a:pPr marL="0" indent="0">
              <a:buNone/>
            </a:pPr>
            <a:r>
              <a:rPr lang="sl-SI" dirty="0"/>
              <a:t>                          = 110 mio </a:t>
            </a:r>
            <a:r>
              <a:rPr lang="sl-SI" dirty="0" err="1"/>
              <a:t>eur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59989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D70D9C6-1498-4FD0-BE7E-78B127EFA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973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Stroški materiala v bolnišnicah rastejo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xmlns="" id="{94150B79-9D8F-4432-8EA7-C4347F1B4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140409"/>
              </p:ext>
            </p:extLst>
          </p:nvPr>
        </p:nvGraphicFramePr>
        <p:xfrm>
          <a:off x="628650" y="2006239"/>
          <a:ext cx="7886701" cy="3990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87">
                  <a:extLst>
                    <a:ext uri="{9D8B030D-6E8A-4147-A177-3AD203B41FA5}">
                      <a16:colId xmlns:a16="http://schemas.microsoft.com/office/drawing/2014/main" xmlns="" val="3201530336"/>
                    </a:ext>
                  </a:extLst>
                </a:gridCol>
                <a:gridCol w="3367889">
                  <a:extLst>
                    <a:ext uri="{9D8B030D-6E8A-4147-A177-3AD203B41FA5}">
                      <a16:colId xmlns:a16="http://schemas.microsoft.com/office/drawing/2014/main" xmlns="" val="3688657295"/>
                    </a:ext>
                  </a:extLst>
                </a:gridCol>
                <a:gridCol w="3092325">
                  <a:extLst>
                    <a:ext uri="{9D8B030D-6E8A-4147-A177-3AD203B41FA5}">
                      <a16:colId xmlns:a16="http://schemas.microsoft.com/office/drawing/2014/main" xmlns="" val="1753058411"/>
                    </a:ext>
                  </a:extLst>
                </a:gridCol>
              </a:tblGrid>
              <a:tr h="798023">
                <a:tc>
                  <a:txBody>
                    <a:bodyPr/>
                    <a:lstStyle/>
                    <a:p>
                      <a:pPr algn="l" fontAlgn="b"/>
                      <a:endParaRPr lang="sl-SI" sz="27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stroški materiala</a:t>
                      </a:r>
                      <a:endParaRPr lang="sl-SI" sz="27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7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ind</a:t>
                      </a:r>
                      <a:r>
                        <a:rPr lang="sl-SI" sz="2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na leto 2014</a:t>
                      </a:r>
                      <a:endParaRPr lang="sl-SI" sz="27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extLst>
                  <a:ext uri="{0D108BD9-81ED-4DB2-BD59-A6C34878D82A}">
                    <a16:rowId xmlns:a16="http://schemas.microsoft.com/office/drawing/2014/main" xmlns="" val="4093909004"/>
                  </a:ext>
                </a:extLst>
              </a:tr>
              <a:tr h="798023"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374.549.677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sl-SI" sz="2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extLst>
                  <a:ext uri="{0D108BD9-81ED-4DB2-BD59-A6C34878D82A}">
                    <a16:rowId xmlns:a16="http://schemas.microsoft.com/office/drawing/2014/main" xmlns="" val="2774317764"/>
                  </a:ext>
                </a:extLst>
              </a:tr>
              <a:tr h="798023"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399.596.409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106,7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extLst>
                  <a:ext uri="{0D108BD9-81ED-4DB2-BD59-A6C34878D82A}">
                    <a16:rowId xmlns:a16="http://schemas.microsoft.com/office/drawing/2014/main" xmlns="" val="2228708116"/>
                  </a:ext>
                </a:extLst>
              </a:tr>
              <a:tr h="798023"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426.366.452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113,8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extLst>
                  <a:ext uri="{0D108BD9-81ED-4DB2-BD59-A6C34878D82A}">
                    <a16:rowId xmlns:a16="http://schemas.microsoft.com/office/drawing/2014/main" xmlns="" val="872591953"/>
                  </a:ext>
                </a:extLst>
              </a:tr>
              <a:tr h="798023"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>
                          <a:solidFill>
                            <a:schemeClr val="tx1"/>
                          </a:solidFill>
                          <a:effectLst/>
                        </a:rPr>
                        <a:t>448.594.998</a:t>
                      </a:r>
                      <a:endParaRPr lang="sl-SI" sz="27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119,8</a:t>
                      </a:r>
                      <a:endParaRPr lang="sl-SI" sz="2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5723" marR="16965" marT="162862" marB="162862" anchor="b"/>
                </a:tc>
                <a:extLst>
                  <a:ext uri="{0D108BD9-81ED-4DB2-BD59-A6C34878D82A}">
                    <a16:rowId xmlns:a16="http://schemas.microsoft.com/office/drawing/2014/main" xmlns="" val="3118140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864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D70D9C6-1498-4FD0-BE7E-78B127EFA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973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Stroški materiala v bolnišnicah rastejo</a:t>
            </a:r>
          </a:p>
        </p:txBody>
      </p:sp>
      <p:graphicFrame>
        <p:nvGraphicFramePr>
          <p:cNvPr id="5" name="Označba mesta vsebine 4">
            <a:extLst>
              <a:ext uri="{FF2B5EF4-FFF2-40B4-BE49-F238E27FC236}">
                <a16:creationId xmlns:a16="http://schemas.microsoft.com/office/drawing/2014/main" xmlns="" id="{82D21EA5-CA62-48EB-9865-B27CE8C469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5216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200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>
            <a:extLst>
              <a:ext uri="{FF2B5EF4-FFF2-40B4-BE49-F238E27FC236}">
                <a16:creationId xmlns:a16="http://schemas.microsoft.com/office/drawing/2014/main" xmlns="" id="{B4F4F1CC-3EC0-4642-9E84-BC0AE58E37B6}"/>
              </a:ext>
            </a:extLst>
          </p:cNvPr>
          <p:cNvSpPr txBox="1">
            <a:spLocks/>
          </p:cNvSpPr>
          <p:nvPr/>
        </p:nvSpPr>
        <p:spPr>
          <a:xfrm>
            <a:off x="609600" y="660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</a:pPr>
            <a:r>
              <a:rPr lang="sl-SI" sz="3600" b="1" dirty="0">
                <a:solidFill>
                  <a:srgbClr val="60A5CE"/>
                </a:solidFill>
                <a:latin typeface="Arial"/>
                <a:cs typeface="Arial"/>
              </a:rPr>
              <a:t>Rezultati poslovanja UC za leto 2016 (vir: LP za leto 2016)</a:t>
            </a:r>
          </a:p>
        </p:txBody>
      </p:sp>
      <p:pic>
        <p:nvPicPr>
          <p:cNvPr id="7" name="Označba mesta vsebine 7">
            <a:extLst>
              <a:ext uri="{FF2B5EF4-FFF2-40B4-BE49-F238E27FC236}">
                <a16:creationId xmlns:a16="http://schemas.microsoft.com/office/drawing/2014/main" xmlns="" id="{2E73B7BD-A1D4-48F5-903B-4ADDA45EF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09" y="1811169"/>
            <a:ext cx="8406581" cy="383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10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457200" lvl="2" indent="0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  <a:buNone/>
              <a:tabLst>
                <a:tab pos="271463" algn="l"/>
              </a:tabLst>
              <a:defRPr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-342900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endParaRPr lang="sl-SI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lvl="1" indent="0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  <a:buNone/>
              <a:tabLst>
                <a:tab pos="271463" algn="l"/>
              </a:tabLst>
              <a:defRPr/>
            </a:pPr>
            <a:endParaRPr lang="sl-SI" sz="260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8" name="Naslov 5"/>
          <p:cNvSpPr>
            <a:spLocks noGrp="1"/>
          </p:cNvSpPr>
          <p:nvPr>
            <p:ph type="title"/>
          </p:nvPr>
        </p:nvSpPr>
        <p:spPr>
          <a:xfrm>
            <a:off x="609600" y="66091"/>
            <a:ext cx="8229600" cy="1143000"/>
          </a:xfrm>
        </p:spPr>
        <p:txBody>
          <a:bodyPr/>
          <a:lstStyle/>
          <a:p>
            <a:pPr algn="l" defTabSz="914400" eaLnBrk="1" hangingPunct="1">
              <a:lnSpc>
                <a:spcPct val="90000"/>
              </a:lnSpc>
            </a:pPr>
            <a:r>
              <a:rPr lang="sl-SI" sz="3600" b="1" dirty="0">
                <a:solidFill>
                  <a:srgbClr val="60A5CE"/>
                </a:solidFill>
                <a:latin typeface="Arial"/>
                <a:cs typeface="Arial"/>
              </a:rPr>
              <a:t>Rezultati poslovanja UC za leto 2017 (vir: Anketa ZDRZZ)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382C8509-FEA6-496A-95C8-ABCFA143B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94" y="1818078"/>
            <a:ext cx="8462211" cy="391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14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xmlns="" id="{A72AB405-7BF0-48E2-B955-98A0910D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b="1" dirty="0">
                <a:solidFill>
                  <a:srgbClr val="0070C0"/>
                </a:solidFill>
              </a:rPr>
              <a:t>Št. obiskov se v JZZ (sekundarna raven) povečuje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xmlns="" id="{B0EE3FC4-B20C-42AD-9BB8-EA2DC648111B}"/>
              </a:ext>
            </a:extLst>
          </p:cNvPr>
          <p:cNvSpPr txBox="1"/>
          <p:nvPr/>
        </p:nvSpPr>
        <p:spPr>
          <a:xfrm>
            <a:off x="70405" y="6540662"/>
            <a:ext cx="4772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Vir: Združenje zdravstvenih zavodov Slovenije</a:t>
            </a:r>
          </a:p>
        </p:txBody>
      </p:sp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xmlns="" id="{6C200CFC-BDB0-4CF1-A8F0-D3C3270693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7312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1844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xmlns="" id="{E4342AF5-4A7F-438A-AE2C-5CC43DE78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l-SI" sz="2000" dirty="0"/>
              <a:t>1. Enotna organiziranost skladno s Pravilnikom o NMP</a:t>
            </a:r>
          </a:p>
          <a:p>
            <a:r>
              <a:rPr lang="sl-SI" sz="2000" dirty="0"/>
              <a:t>     (Prenos EHP)</a:t>
            </a:r>
          </a:p>
          <a:p>
            <a:endParaRPr lang="sl-SI" sz="2000" dirty="0"/>
          </a:p>
          <a:p>
            <a:r>
              <a:rPr lang="sl-SI" sz="2000" dirty="0"/>
              <a:t>2. Uskladi naj se plačevaje Nujne medicinske pomoči na primarni in sekundarni ravni! </a:t>
            </a:r>
          </a:p>
          <a:p>
            <a:endParaRPr lang="sl-SI" sz="2000" dirty="0"/>
          </a:p>
          <a:p>
            <a:r>
              <a:rPr lang="sl-SI" sz="2000" dirty="0"/>
              <a:t>3. Uskladi naj se plačevanje nujne medicinske pomoči tako znotraj sekundarne ravni (opazovalnica in triaža po pavšalu, </a:t>
            </a:r>
            <a:r>
              <a:rPr lang="sl-SI" sz="2000" dirty="0" err="1"/>
              <a:t>EzB</a:t>
            </a:r>
            <a:r>
              <a:rPr lang="sl-SI" sz="2000" dirty="0"/>
              <a:t> in </a:t>
            </a:r>
            <a:r>
              <a:rPr lang="sl-SI" sz="2000" dirty="0" err="1"/>
              <a:t>EzP</a:t>
            </a:r>
            <a:r>
              <a:rPr lang="sl-SI" sz="2000" dirty="0"/>
              <a:t> po storitvah)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2057CC42-04F8-4E7F-9CD1-427A6154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878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Urgentni centri – zahteve po sistemski ureditvi</a:t>
            </a:r>
          </a:p>
        </p:txBody>
      </p:sp>
    </p:spTree>
    <p:extLst>
      <p:ext uri="{BB962C8B-B14F-4D97-AF65-F5344CB8AC3E}">
        <p14:creationId xmlns:p14="http://schemas.microsoft.com/office/powerpoint/2010/main" val="1230133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xmlns="" id="{B4D57746-FF94-4F53-980E-6B6BF3723D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Ukinitev dosedanje prakse EDP (vnaša nered in generira nove vrste)</a:t>
            </a:r>
          </a:p>
          <a:p>
            <a:endParaRPr lang="sl-SI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Jasnejša določitev dela med primarno in sekundarno ravnjo</a:t>
            </a:r>
          </a:p>
          <a:p>
            <a:endParaRPr lang="sl-SI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Na začetku leta sklenjene pogodbe z ZZZS na podlagi realnih potreb in zmogljivosti izvajalcev</a:t>
            </a:r>
          </a:p>
          <a:p>
            <a:endParaRPr lang="sl-SI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Realne cene za specialistične ambulante (revma, </a:t>
            </a:r>
            <a:r>
              <a:rPr lang="sl-SI" sz="2000" dirty="0" err="1"/>
              <a:t>hemato</a:t>
            </a:r>
            <a:r>
              <a:rPr lang="sl-SI" sz="2000" dirty="0"/>
              <a:t>, UZ skeleta, itd..)</a:t>
            </a:r>
          </a:p>
          <a:p>
            <a:endParaRPr lang="sl-SI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Normative in standarde postavi plačnik in ne sindikati, zbornice, </a:t>
            </a:r>
            <a:r>
              <a:rPr lang="sl-SI" sz="2000" dirty="0" err="1"/>
              <a:t>RSKji</a:t>
            </a:r>
            <a:r>
              <a:rPr lang="sl-SI" sz="2000" dirty="0"/>
              <a:t>, itd.</a:t>
            </a:r>
          </a:p>
          <a:p>
            <a:endParaRPr lang="sl-SI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err="1"/>
              <a:t>Podjemne</a:t>
            </a:r>
            <a:r>
              <a:rPr lang="sl-SI" sz="2000" dirty="0"/>
              <a:t> pogodbe z zaposlenimi?! Oziroma možnosti nagrajevanja!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09C574ED-7E3A-42B1-9703-B3A56C93C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879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Kaj lahko bolnišnice naredijo za skrajšanje čakalnih vrst ???</a:t>
            </a:r>
          </a:p>
        </p:txBody>
      </p:sp>
    </p:spTree>
    <p:extLst>
      <p:ext uri="{BB962C8B-B14F-4D97-AF65-F5344CB8AC3E}">
        <p14:creationId xmlns:p14="http://schemas.microsoft.com/office/powerpoint/2010/main" val="371311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628650" y="1773238"/>
            <a:ext cx="7886700" cy="165576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Bolnišnice (zdravstvo je </a:t>
            </a:r>
            <a:r>
              <a:rPr lang="sl-SI" dirty="0" err="1"/>
              <a:t>podfinancirano</a:t>
            </a:r>
            <a:r>
              <a:rPr lang="sl-SI" dirty="0"/>
              <a:t>): </a:t>
            </a:r>
            <a:r>
              <a:rPr lang="sl-SI" b="1" dirty="0"/>
              <a:t>sprejeti dejstvo</a:t>
            </a:r>
          </a:p>
          <a:p>
            <a:endParaRPr lang="sl-SI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Potrebni </a:t>
            </a:r>
            <a:r>
              <a:rPr lang="sl-SI" b="1" dirty="0"/>
              <a:t>sistemski ukrepi </a:t>
            </a:r>
            <a:r>
              <a:rPr lang="sl-SI" dirty="0"/>
              <a:t>za stabilno financiranje in spoštovanje zakonskih podlag (</a:t>
            </a:r>
            <a:r>
              <a:rPr lang="sl-SI" b="1" dirty="0"/>
              <a:t>spoštovanje 66. člena</a:t>
            </a:r>
            <a:r>
              <a:rPr lang="sl-SI" dirty="0"/>
              <a:t>!)</a:t>
            </a:r>
          </a:p>
          <a:p>
            <a:endParaRPr lang="sl-S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Učinkovito </a:t>
            </a:r>
            <a:r>
              <a:rPr lang="sl-SI" b="1" dirty="0"/>
              <a:t>vodenje in upravljanje </a:t>
            </a:r>
            <a:r>
              <a:rPr lang="sl-SI" dirty="0"/>
              <a:t>(avtonomija menedžmenta: normative postavlja plačnik, ne Sindikat, </a:t>
            </a:r>
            <a:r>
              <a:rPr lang="sl-SI" dirty="0" err="1"/>
              <a:t>RSKji</a:t>
            </a:r>
            <a:r>
              <a:rPr lang="sl-SI" dirty="0"/>
              <a:t>, zbornice, itd…, </a:t>
            </a:r>
            <a:r>
              <a:rPr lang="sl-SI"/>
              <a:t>nagrajevanje</a:t>
            </a:r>
            <a:r>
              <a:rPr lang="sl-SI" smtClean="0"/>
              <a:t>…)</a:t>
            </a:r>
          </a:p>
          <a:p>
            <a:endParaRPr lang="sl-S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 smtClean="0"/>
              <a:t>Prenova </a:t>
            </a:r>
            <a:r>
              <a:rPr lang="sl-SI" dirty="0" err="1" smtClean="0"/>
              <a:t>SPPjev</a:t>
            </a:r>
            <a:endParaRPr lang="sl-SI" dirty="0"/>
          </a:p>
          <a:p>
            <a:endParaRPr lang="sl-S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b="1" dirty="0"/>
              <a:t>Mreža?!, standardi ?!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28650" y="165950"/>
            <a:ext cx="7886700" cy="1325563"/>
          </a:xfrm>
        </p:spPr>
        <p:txBody>
          <a:bodyPr>
            <a:normAutofit/>
          </a:bodyPr>
          <a:lstStyle/>
          <a:p>
            <a:r>
              <a:rPr lang="sl-SI" sz="4000" b="1" dirty="0">
                <a:solidFill>
                  <a:srgbClr val="0070C0"/>
                </a:solidFill>
              </a:rPr>
              <a:t>Nujni ukrepi</a:t>
            </a:r>
          </a:p>
        </p:txBody>
      </p:sp>
    </p:spTree>
    <p:extLst>
      <p:ext uri="{BB962C8B-B14F-4D97-AF65-F5344CB8AC3E}">
        <p14:creationId xmlns:p14="http://schemas.microsoft.com/office/powerpoint/2010/main" val="1235681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F66293A-3457-4B80-BB01-2CEC054AC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0460"/>
            <a:ext cx="8229600" cy="1143000"/>
          </a:xfrm>
        </p:spPr>
        <p:txBody>
          <a:bodyPr/>
          <a:lstStyle/>
          <a:p>
            <a:pPr algn="ctr"/>
            <a:r>
              <a:rPr lang="sl-SI" b="1" dirty="0">
                <a:solidFill>
                  <a:srgbClr val="0070C0"/>
                </a:solidFill>
              </a:rPr>
              <a:t>Koalicijski sporazum – avgust 2018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5748CD1-10C6-4CD1-8BBD-EC0D9BD4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7041"/>
            <a:ext cx="7886700" cy="441188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l-SI" dirty="0"/>
              <a:t>Skrajšanje čakalnih dob v zdravstvu</a:t>
            </a:r>
          </a:p>
          <a:p>
            <a:r>
              <a:rPr lang="sl-SI" dirty="0"/>
              <a:t>Povečanje učinkovitosti javne zdravstvene mreže in učinkovito vodenje</a:t>
            </a:r>
          </a:p>
          <a:p>
            <a:pPr lvl="0"/>
            <a:r>
              <a:rPr lang="sl-SI" dirty="0"/>
              <a:t>Odprava posledic nastalih v obdobij varčevalnih ukrepov (</a:t>
            </a:r>
            <a:r>
              <a:rPr lang="sl-SI" dirty="0" err="1"/>
              <a:t>podfinanciranost</a:t>
            </a:r>
            <a:r>
              <a:rPr lang="sl-SI" dirty="0"/>
              <a:t>, </a:t>
            </a:r>
            <a:r>
              <a:rPr lang="sl-SI" dirty="0" err="1"/>
              <a:t>nerazvoj</a:t>
            </a:r>
            <a:r>
              <a:rPr lang="sl-SI" dirty="0"/>
              <a:t>, pomanjkanje kadrov…)</a:t>
            </a:r>
          </a:p>
          <a:p>
            <a:r>
              <a:rPr lang="sl-SI" b="1" i="1" dirty="0"/>
              <a:t>Dodatna sredstva za zdravstvo za zagotovitev finančne vzdržnosti in stabilnosti zdravstvenega sistema </a:t>
            </a:r>
          </a:p>
          <a:p>
            <a:pPr lvl="0"/>
            <a:r>
              <a:rPr lang="sl-SI" dirty="0"/>
              <a:t>Zagotavljanje kakovosti in varnosti v zdravstvu </a:t>
            </a:r>
          </a:p>
          <a:p>
            <a:pPr lvl="0"/>
            <a:r>
              <a:rPr lang="sl-SI" dirty="0"/>
              <a:t>Dodaten denar za dolgotrajno oskrbo</a:t>
            </a:r>
          </a:p>
          <a:p>
            <a:pPr lvl="0"/>
            <a:r>
              <a:rPr lang="sl-SI" dirty="0"/>
              <a:t>Nove tehnologije, investicije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84727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xmlns="" id="{C19101A8-D1A1-49D4-A874-C6BC9A7F4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Direktorji</a:t>
            </a:r>
            <a:r>
              <a:rPr lang="en-US" sz="4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bolnišnic</a:t>
            </a:r>
            <a:r>
              <a:rPr lang="en-US" sz="4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najožji</a:t>
            </a:r>
            <a:r>
              <a:rPr lang="en-US" sz="4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sodelavci</a:t>
            </a:r>
            <a:r>
              <a:rPr lang="en-US" sz="4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ministra</a:t>
            </a:r>
            <a:endParaRPr lang="en-US" sz="4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25ED364B-4354-4208-BCD0-FA613A9DE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296" y="4635616"/>
            <a:ext cx="6503358" cy="240357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4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4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Plače</a:t>
            </a:r>
            <a:r>
              <a:rPr lang="en-US" sz="4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direktorjev</a:t>
            </a:r>
            <a:endParaRPr lang="en-US" sz="47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18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3D71133-4FEC-4031-9994-F90C4E89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48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sz="4000" b="1" dirty="0">
                <a:solidFill>
                  <a:srgbClr val="0070C0"/>
                </a:solidFill>
              </a:rPr>
              <a:t>ABO - realizacija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xmlns="" id="{D6D88396-3C09-4ADA-8C1A-77F65CA66875}"/>
              </a:ext>
            </a:extLst>
          </p:cNvPr>
          <p:cNvSpPr txBox="1"/>
          <p:nvPr/>
        </p:nvSpPr>
        <p:spPr>
          <a:xfrm>
            <a:off x="66668" y="6521574"/>
            <a:ext cx="2823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Vir: Spletna stran NIJZ</a:t>
            </a:r>
          </a:p>
        </p:txBody>
      </p:sp>
      <p:graphicFrame>
        <p:nvGraphicFramePr>
          <p:cNvPr id="9" name="Označba mesta vsebine 8">
            <a:extLst>
              <a:ext uri="{FF2B5EF4-FFF2-40B4-BE49-F238E27FC236}">
                <a16:creationId xmlns:a16="http://schemas.microsoft.com/office/drawing/2014/main" xmlns="" id="{A013862F-CFD4-4B9E-81F3-A639357E0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0384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07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3ED929F-24C9-451E-A55D-77782A135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905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>
                <a:solidFill>
                  <a:srgbClr val="0070C0"/>
                </a:solidFill>
              </a:rPr>
              <a:t>Enodnevne obravnave</a:t>
            </a:r>
            <a:br>
              <a:rPr lang="sl-SI" b="1" dirty="0">
                <a:solidFill>
                  <a:srgbClr val="0070C0"/>
                </a:solidFill>
              </a:rPr>
            </a:b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xmlns="" id="{2468EC45-6D02-464E-94BD-7F2632175FDC}"/>
              </a:ext>
            </a:extLst>
          </p:cNvPr>
          <p:cNvSpPr txBox="1"/>
          <p:nvPr/>
        </p:nvSpPr>
        <p:spPr>
          <a:xfrm>
            <a:off x="120990" y="6494413"/>
            <a:ext cx="2823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Vir: Spletna stran NIJZ</a:t>
            </a:r>
          </a:p>
        </p:txBody>
      </p:sp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xmlns="" id="{230ED3B9-4153-40D3-87D8-81E933629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9991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218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09701DE-AF41-48C1-A5C1-76AC4088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03653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>
                <a:solidFill>
                  <a:srgbClr val="0070C0"/>
                </a:solidFill>
              </a:rPr>
              <a:t>Diagnostika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xmlns="" id="{499F5608-DF01-4AE8-97D5-6D52B8792D54}"/>
              </a:ext>
            </a:extLst>
          </p:cNvPr>
          <p:cNvSpPr txBox="1"/>
          <p:nvPr/>
        </p:nvSpPr>
        <p:spPr>
          <a:xfrm>
            <a:off x="81833" y="6504007"/>
            <a:ext cx="1404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Vir: Spletna stran ZZZS</a:t>
            </a:r>
          </a:p>
        </p:txBody>
      </p:sp>
      <p:graphicFrame>
        <p:nvGraphicFramePr>
          <p:cNvPr id="7" name="Grafikon 6">
            <a:extLst>
              <a:ext uri="{FF2B5EF4-FFF2-40B4-BE49-F238E27FC236}">
                <a16:creationId xmlns:a16="http://schemas.microsoft.com/office/drawing/2014/main" xmlns="" id="{6E0B0FF6-2B40-4440-AC6B-657601670B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341283"/>
              </p:ext>
            </p:extLst>
          </p:nvPr>
        </p:nvGraphicFramePr>
        <p:xfrm>
          <a:off x="628650" y="1412140"/>
          <a:ext cx="3557400" cy="289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kon 7">
            <a:extLst>
              <a:ext uri="{FF2B5EF4-FFF2-40B4-BE49-F238E27FC236}">
                <a16:creationId xmlns:a16="http://schemas.microsoft.com/office/drawing/2014/main" xmlns="" id="{EE9EE4E1-0BBD-4AF9-8103-F88779D52A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117078"/>
              </p:ext>
            </p:extLst>
          </p:nvPr>
        </p:nvGraphicFramePr>
        <p:xfrm>
          <a:off x="4957952" y="2451535"/>
          <a:ext cx="3846864" cy="252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6740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0B8BAF8-CA12-4861-A05C-641F9263A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016" y="135629"/>
            <a:ext cx="826596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>
                <a:solidFill>
                  <a:srgbClr val="0070C0"/>
                </a:solidFill>
              </a:rPr>
              <a:t>Cena za akutno bolnišnično obravnavo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xmlns="" id="{010A4CD5-BBF0-4B9D-9FAF-75A35EDF606C}"/>
              </a:ext>
            </a:extLst>
          </p:cNvPr>
          <p:cNvSpPr txBox="1"/>
          <p:nvPr/>
        </p:nvSpPr>
        <p:spPr>
          <a:xfrm>
            <a:off x="118754" y="6468455"/>
            <a:ext cx="1900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Vir: ZZZS_KLO 2010-2017</a:t>
            </a:r>
          </a:p>
        </p:txBody>
      </p:sp>
      <p:graphicFrame>
        <p:nvGraphicFramePr>
          <p:cNvPr id="7" name="Označba mesta vsebine 5">
            <a:extLst>
              <a:ext uri="{FF2B5EF4-FFF2-40B4-BE49-F238E27FC236}">
                <a16:creationId xmlns:a16="http://schemas.microsoft.com/office/drawing/2014/main" xmlns="" id="{1D4110D1-AFC4-4CC6-83D3-C40E2BDC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1721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48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: zaokroženi vogali 6">
            <a:extLst>
              <a:ext uri="{FF2B5EF4-FFF2-40B4-BE49-F238E27FC236}">
                <a16:creationId xmlns:a16="http://schemas.microsoft.com/office/drawing/2014/main" xmlns="" id="{BCA6C4ED-4161-4E50-910E-2EE3F2603F82}"/>
              </a:ext>
            </a:extLst>
          </p:cNvPr>
          <p:cNvSpPr/>
          <p:nvPr/>
        </p:nvSpPr>
        <p:spPr>
          <a:xfrm>
            <a:off x="206149" y="4653643"/>
            <a:ext cx="5734050" cy="1494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Tx/>
              <a:buChar char="-"/>
            </a:pPr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nepriznavanje sprostitve varčevalnih ukrepov na področju stroškov dela v cenah zdravstvenih storitev (ocenjen učinek za vse izvajalce v višini 161,7  EUR) </a:t>
            </a:r>
          </a:p>
          <a:p>
            <a:pPr marL="285750" lvl="0" indent="-285750">
              <a:buFontTx/>
              <a:buChar char="-"/>
            </a:pPr>
            <a:r>
              <a:rPr lang="sl-SI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nepokrivanje</a:t>
            </a:r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povišanih stopenj DDV v višini 13 mio €</a:t>
            </a:r>
          </a:p>
        </p:txBody>
      </p:sp>
      <p:sp>
        <p:nvSpPr>
          <p:cNvPr id="8" name="Pravokotnik: zaokroženi vogali 7">
            <a:extLst>
              <a:ext uri="{FF2B5EF4-FFF2-40B4-BE49-F238E27FC236}">
                <a16:creationId xmlns:a16="http://schemas.microsoft.com/office/drawing/2014/main" xmlns="" id="{9BB15218-F54D-4BDF-98DF-371A79D47041}"/>
              </a:ext>
            </a:extLst>
          </p:cNvPr>
          <p:cNvSpPr/>
          <p:nvPr/>
        </p:nvSpPr>
        <p:spPr>
          <a:xfrm>
            <a:off x="4954554" y="180357"/>
            <a:ext cx="3853544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neplačilo opravljenega programa, zaradi preseganja pogodbenega plana v obdobju 2008-2016 samo v bolnicah znašala 580 mio €</a:t>
            </a:r>
          </a:p>
        </p:txBody>
      </p:sp>
      <p:sp>
        <p:nvSpPr>
          <p:cNvPr id="9" name="Pravokotnik: zaokroženi vogali 8">
            <a:extLst>
              <a:ext uri="{FF2B5EF4-FFF2-40B4-BE49-F238E27FC236}">
                <a16:creationId xmlns:a16="http://schemas.microsoft.com/office/drawing/2014/main" xmlns="" id="{313EDF10-5F3B-4605-B030-DD0E732E8CAB}"/>
              </a:ext>
            </a:extLst>
          </p:cNvPr>
          <p:cNvSpPr/>
          <p:nvPr/>
        </p:nvSpPr>
        <p:spPr>
          <a:xfrm>
            <a:off x="524555" y="130629"/>
            <a:ext cx="2920774" cy="153488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cene uteži v ABO je na dan 1. 7. 2017 za 6,7 % nižja od cene na dan 1. 4. 2009</a:t>
            </a: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xmlns="" id="{C6BE0070-05ED-4FCF-938C-B5A8D75ED440}"/>
              </a:ext>
            </a:extLst>
          </p:cNvPr>
          <p:cNvSpPr/>
          <p:nvPr/>
        </p:nvSpPr>
        <p:spPr>
          <a:xfrm>
            <a:off x="1858735" y="2310493"/>
            <a:ext cx="5388429" cy="1534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rgbClr val="000000"/>
                </a:solidFill>
              </a:rPr>
              <a:t>ključni vzroki za realizacijo primanjkljajev v bolnišnicah so varčevalni ukrepi v obdobju 2009-2016</a:t>
            </a:r>
          </a:p>
          <a:p>
            <a:pPr algn="ctr"/>
            <a:r>
              <a:rPr lang="sl-SI" sz="2400" b="1" dirty="0">
                <a:solidFill>
                  <a:srgbClr val="000000"/>
                </a:solidFill>
              </a:rPr>
              <a:t>ocenjeni na 997,4 mio €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3">
            <p14:nvContentPartPr>
              <p14:cNvPr id="11" name="Rokopis 10">
                <a:extLst>
                  <a:ext uri="{FF2B5EF4-FFF2-40B4-BE49-F238E27FC236}">
                    <a16:creationId xmlns:a16="http://schemas.microsoft.com/office/drawing/2014/main" id="{A2B73FF3-7A3A-44B6-9081-76E8FF82C1FB}"/>
                  </a:ext>
                </a:extLst>
              </p14:cNvPr>
              <p14:cNvContentPartPr/>
              <p14:nvPr/>
            </p14:nvContentPartPr>
            <p14:xfrm>
              <a:off x="677739" y="2571416"/>
              <a:ext cx="360" cy="360"/>
            </p14:xfrm>
          </p:contentPart>
        </mc:Choice>
        <mc:Fallback>
          <p:pic>
            <p:nvPicPr>
              <p:cNvPr id="11" name="Rokopis 10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A2B73FF3-7A3A-44B6-9081-76E8FF82C1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9739" y="246341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5">
            <p14:nvContentPartPr>
              <p14:cNvPr id="13" name="Rokopis 12">
                <a:extLst>
                  <a:ext uri="{FF2B5EF4-FFF2-40B4-BE49-F238E27FC236}">
                    <a16:creationId xmlns:a16="http://schemas.microsoft.com/office/drawing/2014/main" id="{7432D68A-257E-42B0-959A-77DBE484C657}"/>
                  </a:ext>
                </a:extLst>
              </p14:cNvPr>
              <p14:cNvContentPartPr/>
              <p14:nvPr/>
            </p14:nvContentPartPr>
            <p14:xfrm>
              <a:off x="-204261" y="3281696"/>
              <a:ext cx="360" cy="360"/>
            </p14:xfrm>
          </p:contentPart>
        </mc:Choice>
        <mc:Fallback>
          <p:pic>
            <p:nvPicPr>
              <p:cNvPr id="13" name="Rokopis 12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7432D68A-257E-42B0-959A-77DBE484C65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66901" y="2904056"/>
                <a:ext cx="126000" cy="75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Raven puščični povezovalnik 3">
            <a:extLst>
              <a:ext uri="{FF2B5EF4-FFF2-40B4-BE49-F238E27FC236}">
                <a16:creationId xmlns:a16="http://schemas.microsoft.com/office/drawing/2014/main" xmlns="" id="{866F75AA-4BA0-413E-8018-D7FE29487C61}"/>
              </a:ext>
            </a:extLst>
          </p:cNvPr>
          <p:cNvCxnSpPr/>
          <p:nvPr/>
        </p:nvCxnSpPr>
        <p:spPr>
          <a:xfrm flipV="1">
            <a:off x="6127668" y="1665515"/>
            <a:ext cx="605641" cy="5314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>
            <a:extLst>
              <a:ext uri="{FF2B5EF4-FFF2-40B4-BE49-F238E27FC236}">
                <a16:creationId xmlns:a16="http://schemas.microsoft.com/office/drawing/2014/main" xmlns="" id="{18EC18BA-EB07-4D60-82A5-7F21B1933D62}"/>
              </a:ext>
            </a:extLst>
          </p:cNvPr>
          <p:cNvCxnSpPr/>
          <p:nvPr/>
        </p:nvCxnSpPr>
        <p:spPr>
          <a:xfrm flipH="1" flipV="1">
            <a:off x="2861953" y="1769423"/>
            <a:ext cx="583376" cy="4275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>
            <a:extLst>
              <a:ext uri="{FF2B5EF4-FFF2-40B4-BE49-F238E27FC236}">
                <a16:creationId xmlns:a16="http://schemas.microsoft.com/office/drawing/2014/main" xmlns="" id="{425A069A-569F-48FF-A6DD-0527FEB32F80}"/>
              </a:ext>
            </a:extLst>
          </p:cNvPr>
          <p:cNvCxnSpPr/>
          <p:nvPr/>
        </p:nvCxnSpPr>
        <p:spPr>
          <a:xfrm flipH="1">
            <a:off x="3633849" y="3966358"/>
            <a:ext cx="427512" cy="5462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F142942E-6DCC-4A1E-94FF-C4A2A58DE275}"/>
              </a:ext>
            </a:extLst>
          </p:cNvPr>
          <p:cNvSpPr txBox="1"/>
          <p:nvPr/>
        </p:nvSpPr>
        <p:spPr>
          <a:xfrm>
            <a:off x="92868" y="6464175"/>
            <a:ext cx="18920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Vir: Analiza MZ</a:t>
            </a:r>
          </a:p>
        </p:txBody>
      </p:sp>
    </p:spTree>
    <p:extLst>
      <p:ext uri="{BB962C8B-B14F-4D97-AF65-F5344CB8AC3E}">
        <p14:creationId xmlns:p14="http://schemas.microsoft.com/office/powerpoint/2010/main" val="239919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865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sz="4000" b="1" dirty="0">
                <a:solidFill>
                  <a:srgbClr val="0070C0"/>
                </a:solidFill>
              </a:rPr>
              <a:t>Število zaposlenih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521E595D-81BF-425D-BC19-DA0596CB1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591745"/>
              </p:ext>
            </p:extLst>
          </p:nvPr>
        </p:nvGraphicFramePr>
        <p:xfrm>
          <a:off x="1353600" y="1828800"/>
          <a:ext cx="6386400" cy="359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864">
                  <a:extLst>
                    <a:ext uri="{9D8B030D-6E8A-4147-A177-3AD203B41FA5}">
                      <a16:colId xmlns:a16="http://schemas.microsoft.com/office/drawing/2014/main" xmlns="" val="3856950512"/>
                    </a:ext>
                  </a:extLst>
                </a:gridCol>
                <a:gridCol w="2469547">
                  <a:extLst>
                    <a:ext uri="{9D8B030D-6E8A-4147-A177-3AD203B41FA5}">
                      <a16:colId xmlns:a16="http://schemas.microsoft.com/office/drawing/2014/main" xmlns="" val="3293096878"/>
                    </a:ext>
                  </a:extLst>
                </a:gridCol>
                <a:gridCol w="2152989">
                  <a:extLst>
                    <a:ext uri="{9D8B030D-6E8A-4147-A177-3AD203B41FA5}">
                      <a16:colId xmlns:a16="http://schemas.microsoft.com/office/drawing/2014/main" xmlns="" val="1265733368"/>
                    </a:ext>
                  </a:extLst>
                </a:gridCol>
              </a:tblGrid>
              <a:tr h="13894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</a:rPr>
                        <a:t>Leto</a:t>
                      </a:r>
                      <a:endParaRPr lang="sl-SI" sz="2000" b="0" i="0" u="none" strike="noStrike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2000" u="none" strike="noStrike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</a:rPr>
                        <a:t>št. vseh zaposlenih v bolnišnicah</a:t>
                      </a:r>
                      <a:endParaRPr lang="sl-SI" sz="2000" b="0" i="0" u="none" strike="noStrike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u="none" strike="noStrike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</a:rPr>
                        <a:t>št. vseh zaposlenih v zdravstvenih domovih</a:t>
                      </a:r>
                      <a:endParaRPr lang="sl-SI" sz="2000" b="0" i="0" u="none" strike="noStrike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5024604"/>
                  </a:ext>
                </a:extLst>
              </a:tr>
              <a:tr h="396125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</a:txBody>
                  <a:tcPr marL="3810" marR="3810" marT="381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22.793</a:t>
                      </a:r>
                    </a:p>
                  </a:txBody>
                  <a:tcPr marL="3810" marR="3810" marT="381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sl-SI" sz="200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9.052</a:t>
                      </a:r>
                    </a:p>
                  </a:txBody>
                  <a:tcPr marL="3810" marR="3810" marT="381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1283312"/>
                  </a:ext>
                </a:extLst>
              </a:tr>
              <a:tr h="427160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2015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23.241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sl-SI" sz="200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9.367</a:t>
                      </a:r>
                    </a:p>
                  </a:txBody>
                  <a:tcPr marL="3810" marR="3810" marT="381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69735"/>
                  </a:ext>
                </a:extLst>
              </a:tr>
              <a:tr h="427160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2016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24.212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9.679</a:t>
                      </a:r>
                    </a:p>
                  </a:txBody>
                  <a:tcPr marL="3810" marR="3810" marT="381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2161982"/>
                  </a:ext>
                </a:extLst>
              </a:tr>
              <a:tr h="427160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2017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24.927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10.108</a:t>
                      </a:r>
                    </a:p>
                  </a:txBody>
                  <a:tcPr marL="3810" marR="3810" marT="381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3681588"/>
                  </a:ext>
                </a:extLst>
              </a:tr>
              <a:tr h="525720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ind</a:t>
                      </a:r>
                      <a:r>
                        <a:rPr lang="sl-SI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. 2017/2014</a:t>
                      </a:r>
                      <a:endParaRPr lang="sl-SI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109,4</a:t>
                      </a: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sl-SI" sz="2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111,7</a:t>
                      </a:r>
                    </a:p>
                  </a:txBody>
                  <a:tcPr marL="3810" marR="3810" marT="381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94207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DFEC02F-77D2-4232-BC1A-1BA04F46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910"/>
            <a:ext cx="8229600" cy="1143000"/>
          </a:xfrm>
        </p:spPr>
        <p:txBody>
          <a:bodyPr>
            <a:normAutofit/>
          </a:bodyPr>
          <a:lstStyle/>
          <a:p>
            <a:r>
              <a:rPr lang="sl-SI" sz="4000" b="1" dirty="0">
                <a:solidFill>
                  <a:srgbClr val="0070C0"/>
                </a:solidFill>
              </a:rPr>
              <a:t>Število zaposlenih v bolnišnicah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xmlns="" id="{67E65646-89FB-42CE-B320-6408AD0A7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5926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24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875</Words>
  <Application>Microsoft Office PowerPoint</Application>
  <PresentationFormat>Diaprojekcija na zaslonu (4:3)</PresentationFormat>
  <Paragraphs>201</Paragraphs>
  <Slides>24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25" baseType="lpstr">
      <vt:lpstr>Office Theme</vt:lpstr>
      <vt:lpstr>PowerPointova predstavitev</vt:lpstr>
      <vt:lpstr>Št. obiskov se v JZZ (sekundarna raven) povečuje</vt:lpstr>
      <vt:lpstr>ABO - realizacija</vt:lpstr>
      <vt:lpstr>Enodnevne obravnave </vt:lpstr>
      <vt:lpstr>Diagnostika</vt:lpstr>
      <vt:lpstr>Cena za akutno bolnišnično obravnavo</vt:lpstr>
      <vt:lpstr>PowerPointova predstavitev</vt:lpstr>
      <vt:lpstr>Število zaposlenih</vt:lpstr>
      <vt:lpstr>Število zaposlenih v bolnišnicah</vt:lpstr>
      <vt:lpstr>Rast števila zaposlenih v bolnišnicah   julij 2018/januar 2008</vt:lpstr>
      <vt:lpstr>Stroški dela rastejo brez priznanja dodatnih sredstev – primer psihiatričnih bolnišnic</vt:lpstr>
      <vt:lpstr>Poslovanje bolnišnic v obdobju I-IX 2018</vt:lpstr>
      <vt:lpstr>Zakonske obveznosti iz naslova plač</vt:lpstr>
      <vt:lpstr>Prihajajoče obveznosti iz naslova plač</vt:lpstr>
      <vt:lpstr>SPOŠTOVANJE ZAKONODAJE!</vt:lpstr>
      <vt:lpstr>Stroški materiala v bolnišnicah rastejo</vt:lpstr>
      <vt:lpstr>Stroški materiala v bolnišnicah rastejo</vt:lpstr>
      <vt:lpstr>PowerPointova predstavitev</vt:lpstr>
      <vt:lpstr>Rezultati poslovanja UC za leto 2017 (vir: Anketa ZDRZZ)</vt:lpstr>
      <vt:lpstr>Urgentni centri – zahteve po sistemski ureditvi</vt:lpstr>
      <vt:lpstr>Kaj lahko bolnišnice naredijo za skrajšanje čakalnih vrst ???</vt:lpstr>
      <vt:lpstr>Nujni ukrepi</vt:lpstr>
      <vt:lpstr>Koalicijski sporazum – avgust 2018</vt:lpstr>
      <vt:lpstr>Direktorji bolnišnic – najožji sodelavci ministra</vt:lpstr>
    </vt:vector>
  </TitlesOfParts>
  <Company>Združenje zdravstvenih zavodov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Saska Terseglav</dc:creator>
  <cp:lastModifiedBy>Milena Kramar Zupan</cp:lastModifiedBy>
  <cp:revision>36</cp:revision>
  <dcterms:created xsi:type="dcterms:W3CDTF">2010-12-29T13:25:52Z</dcterms:created>
  <dcterms:modified xsi:type="dcterms:W3CDTF">2018-12-04T11:47:47Z</dcterms:modified>
</cp:coreProperties>
</file>